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318" r:id="rId2"/>
    <p:sldId id="321" r:id="rId3"/>
    <p:sldId id="320" r:id="rId4"/>
    <p:sldId id="322" r:id="rId5"/>
    <p:sldId id="323" r:id="rId6"/>
    <p:sldId id="324" r:id="rId7"/>
    <p:sldId id="325" r:id="rId8"/>
    <p:sldId id="326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80CD9-B9FE-4CFF-B658-0B4BE97551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AB64750C-9C27-4E28-A613-399E258CAA8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4105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4106" name="Picture 10" descr="P:\!Themes\Expedition\EXPHORS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B96D8-7553-409E-A834-78EB21EBA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A922-0B9C-4D77-B0C0-0434E5845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3ADC0-602F-4C10-B7A1-3B90CBBD0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31583-37BE-496C-9299-35A84268F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83585-BE9F-45A5-AEF5-42D51CE38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26302-F76D-4693-B633-DF4D72513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0E6F6-16DF-4FB8-9CC8-80E880925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6371B-361D-4D26-83FE-00F5579D9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1050E-1B03-4FCA-8E0A-FACD15396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A8C93-044C-4B1E-8063-E21FD5816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y Documents\bits\Expbanna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F90F444F-99C6-463A-9513-CCF085D57DC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P:\!Themes\Expedition\EXPHORSA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24800" cy="1295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</a:rPr>
              <a:t>Ch1.3: Classification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</a:rPr>
              <a:t>of Differential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</a:rPr>
              <a:t>Equations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</a:rPr>
            </a:br>
            <a:r>
              <a:rPr lang="en-US" sz="800"/>
              <a:t/>
            </a:r>
            <a:br>
              <a:rPr lang="en-US" sz="800"/>
            </a:br>
            <a:endParaRPr lang="en-US" sz="900" b="1" dirty="0">
              <a:solidFill>
                <a:srgbClr val="2125D7"/>
              </a:solidFill>
              <a:latin typeface="Times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53363" cy="4786313"/>
          </a:xfrm>
        </p:spPr>
        <p:txBody>
          <a:bodyPr/>
          <a:lstStyle/>
          <a:p>
            <a:r>
              <a:rPr lang="en-US" sz="2400"/>
              <a:t>The main purpose of this course is to discuss properties of solutions of differential equations, and to present methods of finding solutions or approximating them.</a:t>
            </a:r>
          </a:p>
          <a:p>
            <a:r>
              <a:rPr lang="en-US" sz="2400"/>
              <a:t>To provide a framework for this discussion, in this section we give several ways of classifying differential equations.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Ordinary Differential Equations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53363" cy="4786313"/>
          </a:xfrm>
        </p:spPr>
        <p:txBody>
          <a:bodyPr/>
          <a:lstStyle/>
          <a:p>
            <a:r>
              <a:rPr lang="en-US" sz="2400"/>
              <a:t>When the unknown function depends on a single independent variable, only ordinary derivatives appear in the equation.  </a:t>
            </a:r>
          </a:p>
          <a:p>
            <a:r>
              <a:rPr lang="en-US" sz="2400"/>
              <a:t>In this case the equation is said to be an ordinary differential equations (ODE). </a:t>
            </a:r>
          </a:p>
          <a:p>
            <a:r>
              <a:rPr lang="en-US" sz="2400"/>
              <a:t>The equations discussed in the preceding two sections are ordinary differential equations.  For example,</a:t>
            </a:r>
            <a:endParaRPr lang="en-US" sz="2800"/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1981200" y="4648200"/>
          <a:ext cx="3822700" cy="704850"/>
        </p:xfrm>
        <a:graphic>
          <a:graphicData uri="http://schemas.openxmlformats.org/presentationml/2006/ole">
            <p:oleObj spid="_x0000_s92165" name="Equation" r:id="rId3" imgW="2133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Partial Differential Equations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786313"/>
          </a:xfrm>
        </p:spPr>
        <p:txBody>
          <a:bodyPr/>
          <a:lstStyle/>
          <a:p>
            <a:r>
              <a:rPr lang="en-US" sz="2400" dirty="0"/>
              <a:t>When the unknown function depends on several independent variables, partial derivatives appear in the equation.  </a:t>
            </a:r>
          </a:p>
          <a:p>
            <a:r>
              <a:rPr lang="en-US" sz="2400" dirty="0"/>
              <a:t>In this case the equation is said to be a partial differential equation (PDE).  </a:t>
            </a:r>
          </a:p>
          <a:p>
            <a:r>
              <a:rPr lang="en-US" sz="2400"/>
              <a:t>Examples:  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1524000" y="3810000"/>
          <a:ext cx="5073650" cy="1698625"/>
        </p:xfrm>
        <a:graphic>
          <a:graphicData uri="http://schemas.openxmlformats.org/presentationml/2006/ole">
            <p:oleObj spid="_x0000_s91140" name="Equation" r:id="rId3" imgW="25016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Systems of Differential Equations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5091113"/>
          </a:xfrm>
        </p:spPr>
        <p:txBody>
          <a:bodyPr/>
          <a:lstStyle/>
          <a:p>
            <a:r>
              <a:rPr lang="en-US" sz="2400"/>
              <a:t>Another classification of differential equations depends on the number of unknown functions that are involved.</a:t>
            </a:r>
          </a:p>
          <a:p>
            <a:r>
              <a:rPr lang="en-US" sz="2400"/>
              <a:t>If there is a single unknown function to be found, then one equation is sufficient.  If there are two or more unknown functions, then a system of equations is required. </a:t>
            </a:r>
          </a:p>
          <a:p>
            <a:r>
              <a:rPr lang="en-US" sz="2400"/>
              <a:t>For example, predator-prey equations have the form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1200"/>
              <a:t>	</a:t>
            </a:r>
            <a:r>
              <a:rPr lang="en-US" sz="2400"/>
              <a:t>where </a:t>
            </a:r>
            <a:r>
              <a:rPr lang="en-US" sz="2400" i="1"/>
              <a:t>u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and </a:t>
            </a:r>
            <a:r>
              <a:rPr lang="en-US" sz="2400" i="1"/>
              <a:t>v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are the respective populations of prey and predator species.  The constants </a:t>
            </a:r>
            <a:r>
              <a:rPr lang="en-US" sz="2400" i="1"/>
              <a:t>a</a:t>
            </a:r>
            <a:r>
              <a:rPr lang="en-US" sz="2400"/>
              <a:t>,</a:t>
            </a:r>
            <a:r>
              <a:rPr lang="en-US" sz="2400" i="1"/>
              <a:t> c</a:t>
            </a:r>
            <a:r>
              <a:rPr lang="en-US" sz="2400"/>
              <a:t>,</a:t>
            </a:r>
            <a:r>
              <a:rPr lang="en-US" sz="2400" i="1"/>
              <a:t> </a:t>
            </a:r>
            <a:r>
              <a:rPr lang="en-US" sz="2400" i="1">
                <a:sym typeface="Symbol" pitchFamily="18" charset="2"/>
              </a:rPr>
              <a:t></a:t>
            </a:r>
            <a:r>
              <a:rPr lang="en-US" sz="2400">
                <a:sym typeface="Symbol" pitchFamily="18" charset="2"/>
              </a:rPr>
              <a:t>,</a:t>
            </a:r>
            <a:r>
              <a:rPr lang="en-US" sz="2400" i="1">
                <a:sym typeface="Symbol" pitchFamily="18" charset="2"/>
              </a:rPr>
              <a:t>   </a:t>
            </a:r>
            <a:r>
              <a:rPr lang="en-US" sz="2400">
                <a:sym typeface="Symbol" pitchFamily="18" charset="2"/>
              </a:rPr>
              <a:t>depend on the particular species being studied. </a:t>
            </a:r>
            <a:r>
              <a:rPr lang="en-US" sz="2800"/>
              <a:t> </a:t>
            </a:r>
          </a:p>
          <a:p>
            <a:r>
              <a:rPr lang="en-US" sz="2400"/>
              <a:t>Systems of equations are discussed in Chapter 7.</a:t>
            </a:r>
            <a:r>
              <a:rPr lang="en-US" sz="2800"/>
              <a:t> 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3036888" y="4114800"/>
          <a:ext cx="2309812" cy="835025"/>
        </p:xfrm>
        <a:graphic>
          <a:graphicData uri="http://schemas.openxmlformats.org/presentationml/2006/ole">
            <p:oleObj spid="_x0000_s93188" name="Equation" r:id="rId3" imgW="1193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Order of Differential Equations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53363" cy="4786313"/>
          </a:xfrm>
        </p:spPr>
        <p:txBody>
          <a:bodyPr/>
          <a:lstStyle/>
          <a:p>
            <a:r>
              <a:rPr lang="en-US" sz="2400"/>
              <a:t>The order of a differential equation is the order of the highest derivative that appears in the equation.</a:t>
            </a:r>
          </a:p>
          <a:p>
            <a:r>
              <a:rPr lang="en-US" sz="2400"/>
              <a:t>Examples: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We will be studying differential equations for which the highest derivative can be isolated:</a:t>
            </a:r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2743200" y="2895600"/>
          <a:ext cx="2286000" cy="2092325"/>
        </p:xfrm>
        <a:graphic>
          <a:graphicData uri="http://schemas.openxmlformats.org/presentationml/2006/ole">
            <p:oleObj spid="_x0000_s94212" name="Equation" r:id="rId3" imgW="1218960" imgH="1117440" progId="Equation.3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1905000" y="6019800"/>
          <a:ext cx="4191000" cy="452438"/>
        </p:xfrm>
        <a:graphic>
          <a:graphicData uri="http://schemas.openxmlformats.org/presentationml/2006/ole">
            <p:oleObj spid="_x0000_s94213" name="Equation" r:id="rId4" imgW="2108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Linear &amp; Nonlinear Differential Equations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53363" cy="4938713"/>
          </a:xfrm>
        </p:spPr>
        <p:txBody>
          <a:bodyPr/>
          <a:lstStyle/>
          <a:p>
            <a:r>
              <a:rPr lang="en-US" sz="2400"/>
              <a:t>An ordinary differential equation                                                             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is </a:t>
            </a:r>
            <a:r>
              <a:rPr lang="en-US" sz="2400" b="1"/>
              <a:t>linear</a:t>
            </a:r>
            <a:r>
              <a:rPr lang="en-US" sz="2400"/>
              <a:t> if </a:t>
            </a:r>
            <a:r>
              <a:rPr lang="en-US" sz="2400" i="1"/>
              <a:t>F</a:t>
            </a:r>
            <a:r>
              <a:rPr lang="en-US" sz="2400"/>
              <a:t> is linear in the variables</a:t>
            </a:r>
          </a:p>
          <a:p>
            <a:endParaRPr lang="en-US" sz="2400"/>
          </a:p>
          <a:p>
            <a:r>
              <a:rPr lang="en-US" sz="2400"/>
              <a:t>Thus the general linear ODE has the form</a:t>
            </a:r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Example:  Determine whether the equations below are linear or nonlinear.</a:t>
            </a:r>
          </a:p>
        </p:txBody>
      </p:sp>
      <p:graphicFrame>
        <p:nvGraphicFramePr>
          <p:cNvPr id="98304" name="Object 0"/>
          <p:cNvGraphicFramePr>
            <a:graphicFrameLocks noChangeAspect="1"/>
          </p:cNvGraphicFramePr>
          <p:nvPr/>
        </p:nvGraphicFramePr>
        <p:xfrm>
          <a:off x="1066800" y="5410200"/>
          <a:ext cx="7577138" cy="1011238"/>
        </p:xfrm>
        <a:graphic>
          <a:graphicData uri="http://schemas.openxmlformats.org/presentationml/2006/ole">
            <p:oleObj spid="_x0000_s98304" name="Equation" r:id="rId3" imgW="4559040" imgH="609480" progId="Equation.3">
              <p:embed/>
            </p:oleObj>
          </a:graphicData>
        </a:graphic>
      </p:graphicFrame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2133600" y="2133600"/>
          <a:ext cx="3276600" cy="431800"/>
        </p:xfrm>
        <a:graphic>
          <a:graphicData uri="http://schemas.openxmlformats.org/presentationml/2006/ole">
            <p:oleObj spid="_x0000_s98305" name="Equation" r:id="rId4" imgW="1726920" imgH="228600" progId="Equation.3">
              <p:embed/>
            </p:oleObj>
          </a:graphicData>
        </a:graphic>
      </p:graphicFrame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2209800" y="2971800"/>
          <a:ext cx="2373313" cy="452438"/>
        </p:xfrm>
        <a:graphic>
          <a:graphicData uri="http://schemas.openxmlformats.org/presentationml/2006/ole">
            <p:oleObj spid="_x0000_s98306" name="Equation" r:id="rId5" imgW="1193760" imgH="228600" progId="Equation.3">
              <p:embed/>
            </p:oleObj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1752600" y="3962400"/>
          <a:ext cx="4948238" cy="477838"/>
        </p:xfrm>
        <a:graphic>
          <a:graphicData uri="http://schemas.openxmlformats.org/presentationml/2006/ole">
            <p:oleObj spid="_x0000_s98307" name="Equation" r:id="rId6" imgW="2489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Solutions to Differential Equations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853363" cy="4938713"/>
          </a:xfrm>
        </p:spPr>
        <p:txBody>
          <a:bodyPr/>
          <a:lstStyle/>
          <a:p>
            <a:r>
              <a:rPr lang="en-US" sz="2400"/>
              <a:t>A solution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to an ordinary differential equation</a:t>
            </a:r>
          </a:p>
          <a:p>
            <a:endParaRPr lang="en-US" sz="2400"/>
          </a:p>
          <a:p>
            <a:endParaRPr lang="en-US" sz="800"/>
          </a:p>
          <a:p>
            <a:r>
              <a:rPr lang="en-US" sz="2400"/>
              <a:t>satisfies the equation:</a:t>
            </a:r>
          </a:p>
          <a:p>
            <a:endParaRPr lang="en-US" sz="2400"/>
          </a:p>
          <a:p>
            <a:endParaRPr lang="en-US" sz="800"/>
          </a:p>
          <a:p>
            <a:endParaRPr lang="en-US" sz="800"/>
          </a:p>
          <a:p>
            <a:r>
              <a:rPr lang="en-US" sz="2400"/>
              <a:t>Example:  Verify the following solutions of the ODE</a:t>
            </a:r>
          </a:p>
        </p:txBody>
      </p: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1524000" y="4495800"/>
          <a:ext cx="6216650" cy="431800"/>
        </p:xfrm>
        <a:graphic>
          <a:graphicData uri="http://schemas.openxmlformats.org/presentationml/2006/ole">
            <p:oleObj spid="_x0000_s96264" name="Equation" r:id="rId3" imgW="3276360" imgH="228600" progId="Equation.3">
              <p:embed/>
            </p:oleObj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1905000" y="2286000"/>
          <a:ext cx="3760788" cy="449263"/>
        </p:xfrm>
        <a:graphic>
          <a:graphicData uri="http://schemas.openxmlformats.org/presentationml/2006/ole">
            <p:oleObj spid="_x0000_s96265" name="Equation" r:id="rId4" imgW="1904760" imgH="228600" progId="Equation.3">
              <p:embed/>
            </p:oleObj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1905000" y="3276600"/>
          <a:ext cx="3711575" cy="452438"/>
        </p:xfrm>
        <a:graphic>
          <a:graphicData uri="http://schemas.openxmlformats.org/presentationml/2006/ole">
            <p:oleObj spid="_x0000_s96266" name="Equation" r:id="rId5" imgW="1866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>
                <a:solidFill>
                  <a:srgbClr val="2125D7"/>
                </a:solidFill>
              </a:rPr>
              <a:t>Solutions to Differential Equations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53363" cy="4938713"/>
          </a:xfrm>
        </p:spPr>
        <p:txBody>
          <a:bodyPr/>
          <a:lstStyle/>
          <a:p>
            <a:r>
              <a:rPr lang="en-US" sz="2400"/>
              <a:t>Three  important questions in the study of differential equations:</a:t>
            </a:r>
          </a:p>
          <a:p>
            <a:pPr lvl="1"/>
            <a:r>
              <a:rPr lang="en-US" sz="2000"/>
              <a:t>Is there a solution?  (Existence)</a:t>
            </a:r>
          </a:p>
          <a:p>
            <a:pPr lvl="1"/>
            <a:r>
              <a:rPr lang="en-US" sz="2000"/>
              <a:t>If there is a solution, is it unique?  (Uniqueness)</a:t>
            </a:r>
          </a:p>
          <a:p>
            <a:pPr lvl="1"/>
            <a:r>
              <a:rPr lang="en-US" sz="2000"/>
              <a:t>If there is a solution, how do we find it?  </a:t>
            </a:r>
          </a:p>
          <a:p>
            <a:pPr lvl="2">
              <a:buFontTx/>
              <a:buNone/>
            </a:pPr>
            <a:r>
              <a:rPr lang="en-US" sz="2000"/>
              <a:t>(Analytical Solution, Numerical Approximation, etc)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1844</TotalTime>
  <Words>340</Words>
  <Application>Microsoft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Expedition</vt:lpstr>
      <vt:lpstr>Equation</vt:lpstr>
      <vt:lpstr>Microsoft Equation 3.0</vt:lpstr>
      <vt:lpstr>Ch1.3: Classification of Differential Equations  </vt:lpstr>
      <vt:lpstr>Ordinary Differential Equations</vt:lpstr>
      <vt:lpstr>Partial Differential Equations</vt:lpstr>
      <vt:lpstr>Systems of Differential Equations</vt:lpstr>
      <vt:lpstr>Order of Differential Equations</vt:lpstr>
      <vt:lpstr>Linear &amp; Nonlinear Differential Equations</vt:lpstr>
      <vt:lpstr>Solutions to Differential Equations</vt:lpstr>
      <vt:lpstr>Solutions to Differential Equations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acer</cp:lastModifiedBy>
  <cp:revision>280</cp:revision>
  <cp:lastPrinted>1601-01-01T00:00:00Z</cp:lastPrinted>
  <dcterms:created xsi:type="dcterms:W3CDTF">2001-08-11T18:03:30Z</dcterms:created>
  <dcterms:modified xsi:type="dcterms:W3CDTF">2014-10-08T22:28:20Z</dcterms:modified>
</cp:coreProperties>
</file>