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304" r:id="rId2"/>
    <p:sldId id="315" r:id="rId3"/>
    <p:sldId id="324" r:id="rId4"/>
    <p:sldId id="325" r:id="rId5"/>
    <p:sldId id="326" r:id="rId6"/>
    <p:sldId id="328" r:id="rId7"/>
    <p:sldId id="329" r:id="rId8"/>
    <p:sldId id="330" r:id="rId9"/>
    <p:sldId id="334" r:id="rId10"/>
    <p:sldId id="340" r:id="rId11"/>
    <p:sldId id="337" r:id="rId12"/>
    <p:sldId id="335" r:id="rId13"/>
    <p:sldId id="338" r:id="rId14"/>
    <p:sldId id="341" r:id="rId15"/>
    <p:sldId id="342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581494-1DA2-4338-AD77-E7D78D272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0" descr="EXPHOR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DD942B31-6BD2-4FFB-A815-C4F55654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D670-5384-4F1E-BE32-B0C9D4C64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26658-31CE-43B2-8D96-99CDED2B8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B3EB5-34C2-4D61-89C8-604F345E5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4620A-84DA-4E1F-9827-56A26E77F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33A7-CCED-4CE1-AEEB-C617C3AF0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4A418-A0EF-482F-8F36-0C6D77DE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1F741-3A45-43AA-BFCD-850DE42F8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5C42F-3373-40C6-9CDC-C6FB4D3B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76B5-3717-482B-B419-073E890D1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093A1-6689-4374-811E-0978286E7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xpbann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8A9822E-F1F1-4C4C-84BC-EEEF108EE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7415" name="Picture 7" descr="EXPHORS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Ch 2.1:  Linear Equations; Method of Integrating Factors</a:t>
            </a:r>
            <a:r>
              <a:rPr lang="en-US" sz="8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endParaRPr lang="en-US" sz="900" b="1" dirty="0" smtClean="0">
              <a:solidFill>
                <a:srgbClr val="2125D7"/>
              </a:solidFill>
              <a:latin typeface="Times" charset="0"/>
              <a:cs typeface="Times New Roman" pitchFamily="18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916863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A linear first order ODE has the general form  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where </a:t>
            </a:r>
            <a:r>
              <a:rPr lang="en-US" sz="2400" i="1" smtClean="0"/>
              <a:t>f</a:t>
            </a:r>
            <a:r>
              <a:rPr lang="en-US" sz="2400" smtClean="0"/>
              <a:t> is linear in </a:t>
            </a:r>
            <a:r>
              <a:rPr lang="en-US" sz="2400" i="1" smtClean="0"/>
              <a:t>y</a:t>
            </a:r>
            <a:r>
              <a:rPr lang="en-US" sz="2400" smtClean="0"/>
              <a:t>.  Examples include equations with constant coefficients, such as those in Chapter 1,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1200" smtClean="0"/>
          </a:p>
          <a:p>
            <a:pPr eaLnBrk="1" hangingPunct="1">
              <a:buFontTx/>
              <a:buNone/>
            </a:pPr>
            <a:r>
              <a:rPr lang="en-US" sz="2400" smtClean="0"/>
              <a:t>	or equations with variable coefficients: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2667000" y="2133600"/>
          <a:ext cx="1320800" cy="669925"/>
        </p:xfrm>
        <a:graphic>
          <a:graphicData uri="http://schemas.openxmlformats.org/presentationml/2006/ole">
            <p:oleObj spid="_x0000_s1026" name="Equation" r:id="rId3" imgW="774360" imgH="393480" progId="Equation.3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2590800" y="4953000"/>
          <a:ext cx="2001838" cy="714375"/>
        </p:xfrm>
        <a:graphic>
          <a:graphicData uri="http://schemas.openxmlformats.org/presentationml/2006/ole">
            <p:oleObj spid="_x0000_s1027" name="Equation" r:id="rId4" imgW="1104840" imgH="393480" progId="Equation.3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2667000" y="3962400"/>
          <a:ext cx="1447800" cy="379413"/>
        </p:xfrm>
        <a:graphic>
          <a:graphicData uri="http://schemas.openxmlformats.org/presentationml/2006/ole">
            <p:oleObj spid="_x0000_s1028" name="Equation" r:id="rId5" imgW="774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848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Integrating Factor for </a:t>
            </a:r>
            <a:br>
              <a:rPr lang="en-US" sz="3200" smtClean="0">
                <a:solidFill>
                  <a:srgbClr val="2125D7"/>
                </a:solidFill>
              </a:rPr>
            </a:br>
            <a:r>
              <a:rPr lang="en-US" sz="3200" smtClean="0">
                <a:solidFill>
                  <a:srgbClr val="2125D7"/>
                </a:solidFill>
              </a:rPr>
              <a:t>General First Order Linear Equation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Thus we want to choose 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 such that 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i="1" smtClean="0">
                <a:cs typeface="Times New Roman" pitchFamily="18" charset="0"/>
                <a:sym typeface="Symbol" pitchFamily="18" charset="2"/>
              </a:rPr>
              <a:t>'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 = </a:t>
            </a:r>
            <a:r>
              <a:rPr lang="en-US" sz="2400" i="1" smtClean="0"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). 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Assuming 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 &gt; 0, it follows that</a:t>
            </a:r>
          </a:p>
          <a:p>
            <a:pPr eaLnBrk="1" hangingPunct="1">
              <a:buFontTx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Choosing </a:t>
            </a:r>
            <a:r>
              <a:rPr lang="en-US" sz="2400" i="1" smtClean="0">
                <a:sym typeface="Symbol" pitchFamily="18" charset="2"/>
              </a:rPr>
              <a:t>k </a:t>
            </a:r>
            <a:r>
              <a:rPr lang="en-US" sz="2400" smtClean="0">
                <a:sym typeface="Symbol" pitchFamily="18" charset="2"/>
              </a:rPr>
              <a:t>= 0, we then have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1200" smtClean="0">
                <a:sym typeface="Symbol" pitchFamily="18" charset="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Symbol" pitchFamily="18" charset="2"/>
              </a:rPr>
              <a:t>	and note 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 &gt; 0 as desired.</a:t>
            </a:r>
          </a:p>
        </p:txBody>
      </p:sp>
      <p:graphicFrame>
        <p:nvGraphicFramePr>
          <p:cNvPr id="12290" name="Object 0"/>
          <p:cNvGraphicFramePr>
            <a:graphicFrameLocks noChangeAspect="1"/>
          </p:cNvGraphicFramePr>
          <p:nvPr/>
        </p:nvGraphicFramePr>
        <p:xfrm>
          <a:off x="1687513" y="2667000"/>
          <a:ext cx="4829175" cy="741363"/>
        </p:xfrm>
        <a:graphic>
          <a:graphicData uri="http://schemas.openxmlformats.org/presentationml/2006/ole">
            <p:oleObj spid="_x0000_s12290" name="Equation" r:id="rId3" imgW="2730240" imgH="419040" progId="Equation.3">
              <p:embed/>
            </p:oleObj>
          </a:graphicData>
        </a:graphic>
      </p:graphicFrame>
      <p:graphicFrame>
        <p:nvGraphicFramePr>
          <p:cNvPr id="12291" name="Object 1"/>
          <p:cNvGraphicFramePr>
            <a:graphicFrameLocks noChangeAspect="1"/>
          </p:cNvGraphicFramePr>
          <p:nvPr/>
        </p:nvGraphicFramePr>
        <p:xfrm>
          <a:off x="2362200" y="3962400"/>
          <a:ext cx="1824038" cy="484188"/>
        </p:xfrm>
        <a:graphic>
          <a:graphicData uri="http://schemas.openxmlformats.org/presentationml/2006/ole">
            <p:oleObj spid="_x0000_s12291" name="Equation" r:id="rId4" imgW="863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848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Solution for</a:t>
            </a:r>
            <a:br>
              <a:rPr lang="en-US" sz="3200" smtClean="0">
                <a:solidFill>
                  <a:srgbClr val="2125D7"/>
                </a:solidFill>
              </a:rPr>
            </a:br>
            <a:r>
              <a:rPr lang="en-US" sz="3200" smtClean="0">
                <a:solidFill>
                  <a:srgbClr val="2125D7"/>
                </a:solidFill>
              </a:rPr>
              <a:t>General First Order Linear Equation</a:t>
            </a:r>
          </a:p>
        </p:txBody>
      </p:sp>
      <p:sp>
        <p:nvSpPr>
          <p:cNvPr id="1331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Thus we have the following: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Then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1406525" y="2209800"/>
          <a:ext cx="5919788" cy="1123950"/>
        </p:xfrm>
        <a:graphic>
          <a:graphicData uri="http://schemas.openxmlformats.org/presentationml/2006/ole">
            <p:oleObj spid="_x0000_s13314" name="Equation" r:id="rId3" imgW="3213000" imgH="609480" progId="Equation.3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1447800" y="3962400"/>
          <a:ext cx="4838700" cy="2247900"/>
        </p:xfrm>
        <a:graphic>
          <a:graphicData uri="http://schemas.openxmlformats.org/presentationml/2006/ole">
            <p:oleObj spid="_x0000_s13315" name="Equation" r:id="rId4" imgW="262872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2125D7"/>
                </a:solidFill>
              </a:rPr>
              <a:t>Example 3:  General Solution   </a:t>
            </a:r>
            <a:r>
              <a:rPr lang="en-US" sz="2400" dirty="0" smtClean="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To solve the initial value problem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first put into standard form: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sz="2400" dirty="0" smtClean="0"/>
              <a:t>Then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and hence </a:t>
            </a:r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/>
        </p:nvGraphicFramePr>
        <p:xfrm>
          <a:off x="3276600" y="2133600"/>
          <a:ext cx="2667000" cy="414338"/>
        </p:xfrm>
        <a:graphic>
          <a:graphicData uri="http://schemas.openxmlformats.org/presentationml/2006/ole">
            <p:oleObj spid="_x0000_s14338" name="Equation" r:id="rId3" imgW="1473120" imgH="228600" progId="Equation.3">
              <p:embed/>
            </p:oleObj>
          </a:graphicData>
        </a:graphic>
      </p:graphicFrame>
      <p:graphicFrame>
        <p:nvGraphicFramePr>
          <p:cNvPr id="14339" name="Object 1"/>
          <p:cNvGraphicFramePr>
            <a:graphicFrameLocks noChangeAspect="1"/>
          </p:cNvGraphicFramePr>
          <p:nvPr/>
        </p:nvGraphicFramePr>
        <p:xfrm>
          <a:off x="3200400" y="3048000"/>
          <a:ext cx="2574925" cy="714375"/>
        </p:xfrm>
        <a:graphic>
          <a:graphicData uri="http://schemas.openxmlformats.org/presentationml/2006/ole">
            <p:oleObj spid="_x0000_s14339" name="Equation" r:id="rId4" imgW="1422360" imgH="393480" progId="Equation.3">
              <p:embed/>
            </p:oleObj>
          </a:graphicData>
        </a:graphic>
      </p:graphicFrame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1295400" y="5410200"/>
          <a:ext cx="7010400" cy="881062"/>
        </p:xfrm>
        <a:graphic>
          <a:graphicData uri="http://schemas.openxmlformats.org/presentationml/2006/ole">
            <p:oleObj spid="_x0000_s14340" name="Equation" r:id="rId5" imgW="3835080" imgH="495000" progId="Equation.3">
              <p:embed/>
            </p:oleObj>
          </a:graphicData>
        </a:graphic>
      </p:graphicFrame>
      <p:graphicFrame>
        <p:nvGraphicFramePr>
          <p:cNvPr id="14341" name="Object 3"/>
          <p:cNvGraphicFramePr>
            <a:graphicFrameLocks noChangeAspect="1"/>
          </p:cNvGraphicFramePr>
          <p:nvPr/>
        </p:nvGraphicFramePr>
        <p:xfrm>
          <a:off x="2286000" y="4038600"/>
          <a:ext cx="4370388" cy="600075"/>
        </p:xfrm>
        <a:graphic>
          <a:graphicData uri="http://schemas.openxmlformats.org/presentationml/2006/ole">
            <p:oleObj spid="_x0000_s14341" name="Equation" r:id="rId6" imgW="241272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2125D7"/>
                </a:solidFill>
              </a:rPr>
              <a:t>Example 3:  Particular Solution   </a:t>
            </a:r>
            <a:r>
              <a:rPr lang="en-US" sz="2400" dirty="0" smtClean="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Using the initial condition </a:t>
            </a:r>
            <a:r>
              <a:rPr lang="en-US" sz="2200" i="1" dirty="0" smtClean="0"/>
              <a:t>y</a:t>
            </a:r>
            <a:r>
              <a:rPr lang="en-US" sz="2200" dirty="0" smtClean="0"/>
              <a:t>(1) = 2 and general solution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>
              <a:buNone/>
            </a:pPr>
            <a:r>
              <a:rPr lang="en-US" sz="2200" dirty="0" smtClean="0"/>
              <a:t>	it follows that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200" dirty="0" smtClean="0">
                <a:solidFill>
                  <a:srgbClr val="FF0000"/>
                </a:solidFill>
              </a:rPr>
              <a:t>The graphs below show solution curves for the differential equation, including a particular solution whose graph contains the initial point (1,2). Notice that when </a:t>
            </a:r>
            <a:r>
              <a:rPr lang="en-US" sz="2200" i="1" dirty="0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=0, we get the parabolic solution	     (shown)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and that solution </a:t>
            </a:r>
            <a:r>
              <a:rPr lang="en-US" sz="2200" dirty="0" err="1" smtClean="0">
                <a:solidFill>
                  <a:srgbClr val="FF0000"/>
                </a:solidFill>
              </a:rPr>
              <a:t>separ</a:t>
            </a:r>
            <a:r>
              <a:rPr lang="en-US" sz="2200" dirty="0" smtClean="0">
                <a:solidFill>
                  <a:srgbClr val="FF0000"/>
                </a:solidFill>
              </a:rPr>
              <a:t>-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</a:t>
            </a:r>
            <a:r>
              <a:rPr lang="en-US" sz="2200" dirty="0" err="1" smtClean="0">
                <a:solidFill>
                  <a:srgbClr val="FF0000"/>
                </a:solidFill>
              </a:rPr>
              <a:t>ates</a:t>
            </a:r>
            <a:r>
              <a:rPr lang="en-US" sz="2200" dirty="0" smtClean="0">
                <a:solidFill>
                  <a:srgbClr val="FF0000"/>
                </a:solidFill>
              </a:rPr>
              <a:t> the solutions into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those that are asymptotic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to the positive versus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negative y-axis.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800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800" dirty="0" smtClean="0"/>
              <a:t>	</a:t>
            </a:r>
          </a:p>
        </p:txBody>
      </p:sp>
      <p:graphicFrame>
        <p:nvGraphicFramePr>
          <p:cNvPr id="15363" name="Object 1"/>
          <p:cNvGraphicFramePr>
            <a:graphicFrameLocks noChangeAspect="1"/>
          </p:cNvGraphicFramePr>
          <p:nvPr/>
        </p:nvGraphicFramePr>
        <p:xfrm>
          <a:off x="2667000" y="2057400"/>
          <a:ext cx="3962400" cy="715306"/>
        </p:xfrm>
        <a:graphic>
          <a:graphicData uri="http://schemas.openxmlformats.org/presentationml/2006/ole">
            <p:oleObj spid="_x0000_s15363" name="Equation" r:id="rId3" imgW="2184120" imgH="39348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429000" y="2819400"/>
          <a:ext cx="2057400" cy="681183"/>
        </p:xfrm>
        <a:graphic>
          <a:graphicData uri="http://schemas.openxmlformats.org/presentationml/2006/ole">
            <p:oleObj spid="_x0000_s15372" name="Equation" r:id="rId4" imgW="672840" imgH="393480" progId="Equation.3">
              <p:embed/>
            </p:oleObj>
          </a:graphicData>
        </a:graphic>
      </p:graphicFrame>
      <p:graphicFrame>
        <p:nvGraphicFramePr>
          <p:cNvPr id="15373" name="Object 0"/>
          <p:cNvGraphicFramePr>
            <a:graphicFrameLocks noChangeAspect="1"/>
          </p:cNvGraphicFramePr>
          <p:nvPr/>
        </p:nvGraphicFramePr>
        <p:xfrm>
          <a:off x="6096000" y="457200"/>
          <a:ext cx="2209800" cy="343308"/>
        </p:xfrm>
        <a:graphic>
          <a:graphicData uri="http://schemas.openxmlformats.org/presentationml/2006/ole">
            <p:oleObj spid="_x0000_s15373" name="Equation" r:id="rId5" imgW="1473120" imgH="228600" progId="Equation.3">
              <p:embed/>
            </p:oleObj>
          </a:graphicData>
        </a:graphic>
      </p:graphicFrame>
      <p:pic>
        <p:nvPicPr>
          <p:cNvPr id="14" name="Picture 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6482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7620000" y="5867400"/>
          <a:ext cx="838200" cy="490268"/>
        </p:xfrm>
        <a:graphic>
          <a:graphicData uri="http://schemas.openxmlformats.org/presentationml/2006/ole">
            <p:oleObj spid="_x0000_s15374" name="Equation" r:id="rId7" imgW="67284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705600" y="52578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(1,2)</a:t>
            </a:r>
            <a:endParaRPr lang="en-US" sz="1200" dirty="0"/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2209800" y="4419600"/>
          <a:ext cx="838200" cy="488950"/>
        </p:xfrm>
        <a:graphic>
          <a:graphicData uri="http://schemas.openxmlformats.org/presentationml/2006/ole">
            <p:oleObj spid="_x0000_s15375" name="Equation" r:id="rId8" imgW="393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2125D7"/>
                </a:solidFill>
              </a:rPr>
              <a:t>Example 4: A Solution in Integral Form </a:t>
            </a:r>
            <a:r>
              <a:rPr lang="en-US" sz="2400" dirty="0" smtClean="0">
                <a:solidFill>
                  <a:srgbClr val="2125D7"/>
                </a:solidFill>
              </a:rPr>
              <a:t>(1 of 2)</a:t>
            </a:r>
            <a:endParaRPr lang="en-US" sz="3200" dirty="0">
              <a:solidFill>
                <a:srgbClr val="2125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038" y="1766888"/>
            <a:ext cx="7769225" cy="4557712"/>
          </a:xfrm>
        </p:spPr>
        <p:txBody>
          <a:bodyPr/>
          <a:lstStyle/>
          <a:p>
            <a:pPr eaLnBrk="1" hangingPunct="1"/>
            <a:r>
              <a:rPr lang="en-US" dirty="0" smtClean="0"/>
              <a:t>To solve the initial value problem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first put into standard form: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Then</a:t>
            </a:r>
          </a:p>
          <a:p>
            <a:pPr eaLnBrk="1" hangingPunct="1">
              <a:buFontTx/>
              <a:buNone/>
            </a:pPr>
            <a:endParaRPr lang="en-US" sz="800" dirty="0" smtClean="0"/>
          </a:p>
          <a:p>
            <a:pPr eaLnBrk="1" hangingPunct="1">
              <a:buFontTx/>
              <a:buNone/>
            </a:pPr>
            <a:endParaRPr lang="en-US" sz="800" dirty="0" smtClean="0"/>
          </a:p>
          <a:p>
            <a:pPr eaLnBrk="1" hangingPunct="1">
              <a:buFontTx/>
              <a:buNone/>
            </a:pPr>
            <a:r>
              <a:rPr lang="en-US" sz="800" dirty="0" smtClean="0"/>
              <a:t>	</a:t>
            </a:r>
            <a:r>
              <a:rPr lang="en-US" dirty="0" smtClean="0"/>
              <a:t>and hence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31746" name="Object 0"/>
          <p:cNvGraphicFramePr>
            <a:graphicFrameLocks noChangeAspect="1"/>
          </p:cNvGraphicFramePr>
          <p:nvPr/>
        </p:nvGraphicFramePr>
        <p:xfrm>
          <a:off x="2743200" y="2362200"/>
          <a:ext cx="3347251" cy="533400"/>
        </p:xfrm>
        <a:graphic>
          <a:graphicData uri="http://schemas.openxmlformats.org/presentationml/2006/ole">
            <p:oleObj spid="_x0000_s31746" name="Equation" r:id="rId3" imgW="1358640" imgH="215640" progId="Equation.3">
              <p:embed/>
            </p:oleObj>
          </a:graphicData>
        </a:graphic>
      </p:graphicFrame>
      <p:graphicFrame>
        <p:nvGraphicFramePr>
          <p:cNvPr id="31747" name="Object 1"/>
          <p:cNvGraphicFramePr>
            <a:graphicFrameLocks noChangeAspect="1"/>
          </p:cNvGraphicFramePr>
          <p:nvPr/>
        </p:nvGraphicFramePr>
        <p:xfrm>
          <a:off x="3810000" y="3429000"/>
          <a:ext cx="1447800" cy="803342"/>
        </p:xfrm>
        <a:graphic>
          <a:graphicData uri="http://schemas.openxmlformats.org/presentationml/2006/ole">
            <p:oleObj spid="_x0000_s31747" name="Equation" r:id="rId4" imgW="711000" imgH="393480" progId="Equation.3">
              <p:embed/>
            </p:oleObj>
          </a:graphicData>
        </a:graphic>
      </p:graphicFrame>
      <p:graphicFrame>
        <p:nvGraphicFramePr>
          <p:cNvPr id="31748" name="Object 3"/>
          <p:cNvGraphicFramePr>
            <a:graphicFrameLocks noChangeAspect="1"/>
          </p:cNvGraphicFramePr>
          <p:nvPr/>
        </p:nvGraphicFramePr>
        <p:xfrm>
          <a:off x="3124200" y="4267200"/>
          <a:ext cx="3418700" cy="762000"/>
        </p:xfrm>
        <a:graphic>
          <a:graphicData uri="http://schemas.openxmlformats.org/presentationml/2006/ole">
            <p:oleObj spid="_x0000_s31748" name="Equation" r:id="rId5" imgW="1600200" imgH="355320" progId="Equation.3">
              <p:embed/>
            </p:oleObj>
          </a:graphicData>
        </a:graphic>
      </p:graphicFrame>
      <p:graphicFrame>
        <p:nvGraphicFramePr>
          <p:cNvPr id="31751" name="Object 2"/>
          <p:cNvGraphicFramePr>
            <a:graphicFrameLocks noChangeAspect="1"/>
          </p:cNvGraphicFramePr>
          <p:nvPr/>
        </p:nvGraphicFramePr>
        <p:xfrm>
          <a:off x="2209800" y="5588000"/>
          <a:ext cx="5359346" cy="660400"/>
        </p:xfrm>
        <a:graphic>
          <a:graphicData uri="http://schemas.openxmlformats.org/presentationml/2006/ole">
            <p:oleObj spid="_x0000_s31751" name="Equation" r:id="rId6" imgW="316224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2125D7"/>
                </a:solidFill>
              </a:rPr>
              <a:t>Example 4: A Solution in Integral Form </a:t>
            </a:r>
            <a:r>
              <a:rPr lang="en-US" sz="2400" dirty="0" smtClean="0">
                <a:solidFill>
                  <a:srgbClr val="2125D7"/>
                </a:solidFill>
              </a:rPr>
              <a:t>(2 of 2)</a:t>
            </a:r>
            <a:endParaRPr lang="en-US" sz="3200" dirty="0">
              <a:solidFill>
                <a:srgbClr val="2125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69225" cy="4724400"/>
          </a:xfrm>
        </p:spPr>
        <p:txBody>
          <a:bodyPr/>
          <a:lstStyle/>
          <a:p>
            <a:r>
              <a:rPr lang="en-US" sz="2400" dirty="0" smtClean="0"/>
              <a:t>Notice that this solution must be left in the form of an integral, since there is no closed form for the integral.</a:t>
            </a:r>
          </a:p>
          <a:p>
            <a:endParaRPr lang="en-US" sz="24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Using software such as </a:t>
            </a:r>
            <a:r>
              <a:rPr lang="en-US" sz="2400" i="1" dirty="0" smtClean="0">
                <a:solidFill>
                  <a:srgbClr val="FF0000"/>
                </a:solidFill>
              </a:rPr>
              <a:t>Mathematica</a:t>
            </a:r>
            <a:r>
              <a:rPr lang="en-US" sz="2400" dirty="0" smtClean="0">
                <a:solidFill>
                  <a:srgbClr val="FF0000"/>
                </a:solidFill>
              </a:rPr>
              <a:t> or Maple, we can approximate the solution for the given initial conditions as well as for other initial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conditions.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Several solution curves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are shown.</a:t>
            </a:r>
          </a:p>
          <a:p>
            <a:endParaRPr lang="en-US" sz="800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1910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1" name="Object 2"/>
          <p:cNvGraphicFramePr>
            <a:graphicFrameLocks noChangeAspect="1"/>
          </p:cNvGraphicFramePr>
          <p:nvPr/>
        </p:nvGraphicFramePr>
        <p:xfrm>
          <a:off x="3295650" y="2590800"/>
          <a:ext cx="3035300" cy="660400"/>
        </p:xfrm>
        <a:graphic>
          <a:graphicData uri="http://schemas.openxmlformats.org/presentationml/2006/ole">
            <p:oleObj spid="_x0000_s32771" name="Equation" r:id="rId4" imgW="1790640" imgH="380880" progId="Equation.3">
              <p:embed/>
            </p:oleObj>
          </a:graphicData>
        </a:graphic>
      </p:graphicFrame>
      <p:graphicFrame>
        <p:nvGraphicFramePr>
          <p:cNvPr id="32772" name="Object 0"/>
          <p:cNvGraphicFramePr>
            <a:graphicFrameLocks noChangeAspect="1"/>
          </p:cNvGraphicFramePr>
          <p:nvPr/>
        </p:nvGraphicFramePr>
        <p:xfrm>
          <a:off x="5867400" y="381000"/>
          <a:ext cx="2209800" cy="352059"/>
        </p:xfrm>
        <a:graphic>
          <a:graphicData uri="http://schemas.openxmlformats.org/presentationml/2006/ole">
            <p:oleObj spid="_x0000_s32772" name="Equation" r:id="rId5" imgW="1358640" imgH="215640" progId="Equation.3">
              <p:embed/>
            </p:oleObj>
          </a:graphicData>
        </a:graphic>
      </p:graphicFrame>
      <p:graphicFrame>
        <p:nvGraphicFramePr>
          <p:cNvPr id="32773" name="Object 2"/>
          <p:cNvGraphicFramePr>
            <a:graphicFrameLocks noChangeAspect="1"/>
          </p:cNvGraphicFramePr>
          <p:nvPr/>
        </p:nvGraphicFramePr>
        <p:xfrm>
          <a:off x="6248399" y="5638800"/>
          <a:ext cx="1751137" cy="381000"/>
        </p:xfrm>
        <a:graphic>
          <a:graphicData uri="http://schemas.openxmlformats.org/presentationml/2006/ole">
            <p:oleObj spid="_x0000_s32773" name="Equation" r:id="rId6" imgW="179064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Constant Coefficient Case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69225" cy="4113213"/>
          </a:xfrm>
        </p:spPr>
        <p:txBody>
          <a:bodyPr/>
          <a:lstStyle/>
          <a:p>
            <a:pPr eaLnBrk="1" hangingPunct="1"/>
            <a:r>
              <a:rPr lang="en-US" sz="2400" smtClean="0"/>
              <a:t>For a first order linear equation with constant coefficients,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recall that we can use methods of calculus to solve: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676400" y="3200400"/>
          <a:ext cx="2819400" cy="2620963"/>
        </p:xfrm>
        <a:graphic>
          <a:graphicData uri="http://schemas.openxmlformats.org/presentationml/2006/ole">
            <p:oleObj spid="_x0000_s2050" name="Equation" r:id="rId3" imgW="1473120" imgH="1371600" progId="Equation.3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2667000" y="2133600"/>
          <a:ext cx="1600200" cy="409575"/>
        </p:xfrm>
        <a:graphic>
          <a:graphicData uri="http://schemas.openxmlformats.org/presentationml/2006/ole">
            <p:oleObj spid="_x0000_s2051" name="Equation" r:id="rId4" imgW="799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2125D7"/>
                </a:solidFill>
              </a:rPr>
              <a:t>Variable Coefficient Case:  </a:t>
            </a:r>
            <a:br>
              <a:rPr lang="en-US" sz="3200" dirty="0" smtClean="0">
                <a:solidFill>
                  <a:srgbClr val="2125D7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Method of Integrating Factors</a:t>
            </a:r>
          </a:p>
        </p:txBody>
      </p:sp>
      <p:sp>
        <p:nvSpPr>
          <p:cNvPr id="30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916863" cy="41132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We next consider linear first order ODEs with variable coefficients: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The method of integrating factors involves multiplying this equation by a function 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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), chosen so that the resulting equation is easily integrated.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4" name="Object 2048"/>
          <p:cNvGraphicFramePr>
            <a:graphicFrameLocks noChangeAspect="1"/>
          </p:cNvGraphicFramePr>
          <p:nvPr/>
        </p:nvGraphicFramePr>
        <p:xfrm>
          <a:off x="2895600" y="2590800"/>
          <a:ext cx="2001838" cy="714375"/>
        </p:xfrm>
        <a:graphic>
          <a:graphicData uri="http://schemas.openxmlformats.org/presentationml/2006/ole">
            <p:oleObj spid="_x0000_s3074" name="Equation" r:id="rId3" imgW="1104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Example 1:  Integrating Factor   </a:t>
            </a:r>
            <a:r>
              <a:rPr lang="en-US" sz="2400" smtClean="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Consider the following equation: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Multiplying both sides by 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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), we obtain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We will choose 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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) so that left side is derivative of known quantity. Consider the following, and recall product rule:</a:t>
            </a:r>
          </a:p>
          <a:p>
            <a:pPr eaLnBrk="1" hangingPunct="1"/>
            <a:endParaRPr lang="en-US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endParaRPr lang="en-US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Choose 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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) so that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3276600" y="2133600"/>
          <a:ext cx="1806575" cy="530225"/>
        </p:xfrm>
        <a:graphic>
          <a:graphicData uri="http://schemas.openxmlformats.org/presentationml/2006/ole">
            <p:oleObj spid="_x0000_s4098" name="Equation" r:id="rId3" imgW="952200" imgH="279360" progId="Equation.3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743200" y="4724400"/>
          <a:ext cx="3335337" cy="712788"/>
        </p:xfrm>
        <a:graphic>
          <a:graphicData uri="http://schemas.openxmlformats.org/presentationml/2006/ole">
            <p:oleObj spid="_x0000_s4099" name="Equation" r:id="rId4" imgW="1841400" imgH="393480" progId="Equation.3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2786063" y="5870575"/>
          <a:ext cx="3244850" cy="712788"/>
        </p:xfrm>
        <a:graphic>
          <a:graphicData uri="http://schemas.openxmlformats.org/presentationml/2006/ole">
            <p:oleObj spid="_x0000_s4100" name="Equation" r:id="rId5" imgW="1790640" imgH="393480" progId="Equation.3">
              <p:embed/>
            </p:oleObj>
          </a:graphicData>
        </a:graphic>
      </p:graphicFrame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2590800" y="3048000"/>
          <a:ext cx="3267075" cy="712788"/>
        </p:xfrm>
        <a:graphic>
          <a:graphicData uri="http://schemas.openxmlformats.org/presentationml/2006/ole">
            <p:oleObj spid="_x0000_s4101" name="Equation" r:id="rId6" imgW="1803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Example 1:  General Solution   </a:t>
            </a:r>
            <a:r>
              <a:rPr lang="en-US" sz="2400" smtClean="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With </a:t>
            </a:r>
            <a:r>
              <a:rPr lang="en-US" sz="2400" i="1" dirty="0" smtClean="0">
                <a:sym typeface="Symbol" pitchFamily="18" charset="2"/>
              </a:rPr>
              <a:t>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t</a:t>
            </a:r>
            <a:r>
              <a:rPr lang="en-US" sz="2400" dirty="0" smtClean="0">
                <a:sym typeface="Symbol" pitchFamily="18" charset="2"/>
              </a:rPr>
              <a:t>) = </a:t>
            </a:r>
            <a:r>
              <a:rPr lang="en-US" sz="2400" i="1" dirty="0" smtClean="0">
                <a:sym typeface="Symbol" pitchFamily="18" charset="2"/>
              </a:rPr>
              <a:t>e</a:t>
            </a:r>
            <a:r>
              <a:rPr lang="en-US" sz="2400" i="1" baseline="30000" dirty="0" smtClean="0">
                <a:sym typeface="Symbol" pitchFamily="18" charset="2"/>
              </a:rPr>
              <a:t>t/2</a:t>
            </a:r>
            <a:r>
              <a:rPr lang="en-US" sz="2400" dirty="0" smtClean="0">
                <a:sym typeface="Symbol" pitchFamily="18" charset="2"/>
              </a:rPr>
              <a:t>, we solve the original equation as follows:</a:t>
            </a:r>
          </a:p>
        </p:txBody>
      </p:sp>
      <p:graphicFrame>
        <p:nvGraphicFramePr>
          <p:cNvPr id="5122" name="Object 2048"/>
          <p:cNvGraphicFramePr>
            <a:graphicFrameLocks noChangeAspect="1"/>
          </p:cNvGraphicFramePr>
          <p:nvPr/>
        </p:nvGraphicFramePr>
        <p:xfrm>
          <a:off x="1458913" y="2009775"/>
          <a:ext cx="2798762" cy="4646613"/>
        </p:xfrm>
        <a:graphic>
          <a:graphicData uri="http://schemas.openxmlformats.org/presentationml/2006/ole">
            <p:oleObj spid="_x0000_s5122" name="Equation" r:id="rId3" imgW="1498320" imgH="2489040" progId="Equation.3">
              <p:embed/>
            </p:oleObj>
          </a:graphicData>
        </a:graphic>
      </p:graphicFrame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73380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791200" y="3124200"/>
          <a:ext cx="2652712" cy="473075"/>
        </p:xfrm>
        <a:graphic>
          <a:graphicData uri="http://schemas.openxmlformats.org/presentationml/2006/ole">
            <p:oleObj spid="_x0000_s5126" name="Equation" r:id="rId5" imgW="220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Method of Integrating Factors: </a:t>
            </a:r>
            <a:br>
              <a:rPr lang="en-US" sz="3200" smtClean="0">
                <a:solidFill>
                  <a:srgbClr val="2125D7"/>
                </a:solidFill>
              </a:rPr>
            </a:br>
            <a:r>
              <a:rPr lang="en-US" sz="3200" smtClean="0">
                <a:solidFill>
                  <a:srgbClr val="2125D7"/>
                </a:solidFill>
              </a:rPr>
              <a:t>Variable Right Side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In general, for variable right side 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), the solution can be found as follows: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600200" y="2514600"/>
          <a:ext cx="3236913" cy="3886200"/>
        </p:xfrm>
        <a:graphic>
          <a:graphicData uri="http://schemas.openxmlformats.org/presentationml/2006/ole">
            <p:oleObj spid="_x0000_s6146" name="Equation" r:id="rId3" imgW="171432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Example 2:  General Solution   </a:t>
            </a:r>
            <a:r>
              <a:rPr lang="en-US" sz="2400" smtClean="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We can solve the following equation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using the formula derived on the previous slide: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400" dirty="0" smtClean="0"/>
              <a:t>Integrating by parts,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400" dirty="0" smtClean="0"/>
              <a:t>Thus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3657600" y="2286000"/>
          <a:ext cx="1587500" cy="366712"/>
        </p:xfrm>
        <a:graphic>
          <a:graphicData uri="http://schemas.openxmlformats.org/presentationml/2006/ole">
            <p:oleObj spid="_x0000_s7170" name="Equation" r:id="rId3" imgW="876240" imgH="203040" progId="Equation.3">
              <p:embed/>
            </p:oleObj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1676400" y="3276600"/>
          <a:ext cx="5637213" cy="506413"/>
        </p:xfrm>
        <a:graphic>
          <a:graphicData uri="http://schemas.openxmlformats.org/presentationml/2006/ole">
            <p:oleObj spid="_x0000_s7171" name="Equation" r:id="rId4" imgW="3111480" imgH="279360" progId="Equation.3">
              <p:embed/>
            </p:oleObj>
          </a:graphicData>
        </a:graphic>
      </p:graphicFrame>
      <p:graphicFrame>
        <p:nvGraphicFramePr>
          <p:cNvPr id="7172" name="Object 1026"/>
          <p:cNvGraphicFramePr>
            <a:graphicFrameLocks noChangeAspect="1"/>
          </p:cNvGraphicFramePr>
          <p:nvPr/>
        </p:nvGraphicFramePr>
        <p:xfrm>
          <a:off x="3800475" y="3886200"/>
          <a:ext cx="4670425" cy="1905000"/>
        </p:xfrm>
        <a:graphic>
          <a:graphicData uri="http://schemas.openxmlformats.org/presentationml/2006/ole">
            <p:oleObj spid="_x0000_s7172" name="Equation" r:id="rId5" imgW="2806560" imgH="1143000" progId="Equation.3">
              <p:embed/>
            </p:oleObj>
          </a:graphicData>
        </a:graphic>
      </p:graphicFrame>
      <p:graphicFrame>
        <p:nvGraphicFramePr>
          <p:cNvPr id="7173" name="Object 1027"/>
          <p:cNvGraphicFramePr>
            <a:graphicFrameLocks noChangeAspect="1"/>
          </p:cNvGraphicFramePr>
          <p:nvPr/>
        </p:nvGraphicFramePr>
        <p:xfrm>
          <a:off x="2133601" y="5867400"/>
          <a:ext cx="4876800" cy="702796"/>
        </p:xfrm>
        <a:graphic>
          <a:graphicData uri="http://schemas.openxmlformats.org/presentationml/2006/ole">
            <p:oleObj spid="_x0000_s7173" name="Equation" r:id="rId6" imgW="2997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Example 2:  Graphs of Solutions   </a:t>
            </a:r>
            <a:r>
              <a:rPr lang="en-US" sz="2400" smtClean="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solidFill>
                  <a:srgbClr val="FF0000"/>
                </a:solidFill>
              </a:rPr>
              <a:t>The graph shows the direction field along with several integral curves. If we set </a:t>
            </a:r>
            <a:r>
              <a:rPr lang="en-US" sz="2200" i="1" dirty="0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= 0, the exponential term drops out and you should notice how the solution in that case, through the point    (0,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-7/4), separates the solutions into those that grow exponentially in the positive direction from those that grow exponentially in the negative direction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905000" y="3962400"/>
          <a:ext cx="1963737" cy="661988"/>
        </p:xfrm>
        <a:graphic>
          <a:graphicData uri="http://schemas.openxmlformats.org/presentationml/2006/ole">
            <p:oleObj spid="_x0000_s8194" name="Equation" r:id="rId3" imgW="1168200" imgH="393480" progId="Equation.3">
              <p:embed/>
            </p:oleObj>
          </a:graphicData>
        </a:graphic>
      </p:graphicFrame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886200"/>
            <a:ext cx="3733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781800" y="457200"/>
          <a:ext cx="1371600" cy="309093"/>
        </p:xfrm>
        <a:graphic>
          <a:graphicData uri="http://schemas.openxmlformats.org/presentationml/2006/ole">
            <p:oleObj spid="_x0000_s8199" name="Equation" r:id="rId5" imgW="9014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848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2125D7"/>
                </a:solidFill>
              </a:rPr>
              <a:t>Method of Integrating Factors for  </a:t>
            </a:r>
            <a:br>
              <a:rPr lang="en-US" sz="3200" smtClean="0">
                <a:solidFill>
                  <a:srgbClr val="2125D7"/>
                </a:solidFill>
              </a:rPr>
            </a:br>
            <a:r>
              <a:rPr lang="en-US" sz="3200" smtClean="0">
                <a:solidFill>
                  <a:srgbClr val="2125D7"/>
                </a:solidFill>
              </a:rPr>
              <a:t>General First Order Linear Equation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Next, we consider the general first order linear equation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Multiplying both sides by 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), we obtain</a:t>
            </a: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Next, we want 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 such that 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i="1" smtClean="0">
                <a:cs typeface="Times New Roman" pitchFamily="18" charset="0"/>
                <a:sym typeface="Symbol" pitchFamily="18" charset="2"/>
              </a:rPr>
              <a:t>'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 = </a:t>
            </a:r>
            <a:r>
              <a:rPr lang="en-US" sz="2400" i="1" smtClean="0"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</a:t>
            </a:r>
            <a:r>
              <a:rPr lang="en-US" sz="2400" i="1" smtClean="0">
                <a:sym typeface="Symbol" pitchFamily="18" charset="2"/>
              </a:rPr>
              <a:t>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), from which it will follow that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2743200" y="2209800"/>
          <a:ext cx="2057400" cy="398463"/>
        </p:xfrm>
        <a:graphic>
          <a:graphicData uri="http://schemas.openxmlformats.org/presentationml/2006/ole">
            <p:oleObj spid="_x0000_s11266" name="Equation" r:id="rId3" imgW="1054080" imgH="203040" progId="Equation.3">
              <p:embed/>
            </p:oleObj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2209800" y="4724400"/>
          <a:ext cx="3581400" cy="712788"/>
        </p:xfrm>
        <a:graphic>
          <a:graphicData uri="http://schemas.openxmlformats.org/presentationml/2006/ole">
            <p:oleObj spid="_x0000_s11267" name="Equation" r:id="rId4" imgW="1981080" imgH="393480" progId="Equation.3">
              <p:embed/>
            </p:oleObj>
          </a:graphicData>
        </a:graphic>
      </p:graphicFrame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2133600" y="3048000"/>
          <a:ext cx="3451225" cy="712788"/>
        </p:xfrm>
        <a:graphic>
          <a:graphicData uri="http://schemas.openxmlformats.org/presentationml/2006/ole">
            <p:oleObj spid="_x0000_s11268" name="Equation" r:id="rId5" imgW="1904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3343</TotalTime>
  <Words>497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Expedition</vt:lpstr>
      <vt:lpstr>Equation</vt:lpstr>
      <vt:lpstr>Microsoft Equation 3.0</vt:lpstr>
      <vt:lpstr>Ch 2.1:  Linear Equations; Method of Integrating Factors </vt:lpstr>
      <vt:lpstr>Constant Coefficient Case</vt:lpstr>
      <vt:lpstr>Variable Coefficient Case:   Method of Integrating Factors</vt:lpstr>
      <vt:lpstr>Example 1:  Integrating Factor   (1 of 2)</vt:lpstr>
      <vt:lpstr>Example 1:  General Solution   (2 of 2)</vt:lpstr>
      <vt:lpstr>Method of Integrating Factors:  Variable Right Side</vt:lpstr>
      <vt:lpstr>Example 2:  General Solution   (1 of 2)</vt:lpstr>
      <vt:lpstr>Example 2:  Graphs of Solutions   (2 of 2)</vt:lpstr>
      <vt:lpstr>Method of Integrating Factors for   General First Order Linear Equation</vt:lpstr>
      <vt:lpstr>Integrating Factor for  General First Order Linear Equation</vt:lpstr>
      <vt:lpstr>Solution for General First Order Linear Equation</vt:lpstr>
      <vt:lpstr>Example 3:  General Solution   (1 of 2)</vt:lpstr>
      <vt:lpstr>Example 3:  Particular Solution   (2 of 2)</vt:lpstr>
      <vt:lpstr>Example 4: A Solution in Integral Form (1 of 2)</vt:lpstr>
      <vt:lpstr>Example 4: A Solution in Integral Form (2 of 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acer</cp:lastModifiedBy>
  <cp:revision>409</cp:revision>
  <cp:lastPrinted>1601-01-01T00:00:00Z</cp:lastPrinted>
  <dcterms:created xsi:type="dcterms:W3CDTF">2001-08-11T18:03:30Z</dcterms:created>
  <dcterms:modified xsi:type="dcterms:W3CDTF">2014-10-09T08:31:03Z</dcterms:modified>
</cp:coreProperties>
</file>