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22"/>
  </p:handoutMasterIdLst>
  <p:sldIdLst>
    <p:sldId id="304" r:id="rId2"/>
    <p:sldId id="334" r:id="rId3"/>
    <p:sldId id="335" r:id="rId4"/>
    <p:sldId id="324" r:id="rId5"/>
    <p:sldId id="325" r:id="rId6"/>
    <p:sldId id="326" r:id="rId7"/>
    <p:sldId id="327" r:id="rId8"/>
    <p:sldId id="336" r:id="rId9"/>
    <p:sldId id="329" r:id="rId10"/>
    <p:sldId id="345" r:id="rId11"/>
    <p:sldId id="346" r:id="rId12"/>
    <p:sldId id="347" r:id="rId13"/>
    <p:sldId id="330" r:id="rId14"/>
    <p:sldId id="331" r:id="rId15"/>
    <p:sldId id="338" r:id="rId16"/>
    <p:sldId id="339" r:id="rId17"/>
    <p:sldId id="341" r:id="rId18"/>
    <p:sldId id="342" r:id="rId19"/>
    <p:sldId id="343" r:id="rId20"/>
    <p:sldId id="344" r:id="rId21"/>
  </p:sldIdLst>
  <p:sldSz cx="9144000" cy="6858000" type="screen4x3"/>
  <p:notesSz cx="6858000" cy="9144000"/>
  <p:defaultTextStyle>
    <a:defPPr>
      <a:defRPr lang="en-US"/>
    </a:defPPr>
    <a:lvl1pPr algn="ctr" rtl="0" fontAlgn="base">
      <a:spcBef>
        <a:spcPct val="20000"/>
      </a:spcBef>
      <a:spcAft>
        <a:spcPct val="0"/>
      </a:spcAft>
      <a:defRPr sz="2400" kern="1200">
        <a:solidFill>
          <a:schemeClr val="tx1"/>
        </a:solidFill>
        <a:latin typeface="Times New Roman" pitchFamily="18" charset="0"/>
        <a:ea typeface="+mn-ea"/>
        <a:cs typeface="+mn-cs"/>
      </a:defRPr>
    </a:lvl1pPr>
    <a:lvl2pPr marL="457200" algn="ctr" rtl="0" fontAlgn="base">
      <a:spcBef>
        <a:spcPct val="20000"/>
      </a:spcBef>
      <a:spcAft>
        <a:spcPct val="0"/>
      </a:spcAft>
      <a:defRPr sz="2400" kern="1200">
        <a:solidFill>
          <a:schemeClr val="tx1"/>
        </a:solidFill>
        <a:latin typeface="Times New Roman" pitchFamily="18" charset="0"/>
        <a:ea typeface="+mn-ea"/>
        <a:cs typeface="+mn-cs"/>
      </a:defRPr>
    </a:lvl2pPr>
    <a:lvl3pPr marL="914400" algn="ctr" rtl="0" fontAlgn="base">
      <a:spcBef>
        <a:spcPct val="20000"/>
      </a:spcBef>
      <a:spcAft>
        <a:spcPct val="0"/>
      </a:spcAft>
      <a:defRPr sz="2400" kern="1200">
        <a:solidFill>
          <a:schemeClr val="tx1"/>
        </a:solidFill>
        <a:latin typeface="Times New Roman" pitchFamily="18" charset="0"/>
        <a:ea typeface="+mn-ea"/>
        <a:cs typeface="+mn-cs"/>
      </a:defRPr>
    </a:lvl3pPr>
    <a:lvl4pPr marL="1371600" algn="ctr" rtl="0" fontAlgn="base">
      <a:spcBef>
        <a:spcPct val="20000"/>
      </a:spcBef>
      <a:spcAft>
        <a:spcPct val="0"/>
      </a:spcAft>
      <a:defRPr sz="2400" kern="1200">
        <a:solidFill>
          <a:schemeClr val="tx1"/>
        </a:solidFill>
        <a:latin typeface="Times New Roman" pitchFamily="18" charset="0"/>
        <a:ea typeface="+mn-ea"/>
        <a:cs typeface="+mn-cs"/>
      </a:defRPr>
    </a:lvl4pPr>
    <a:lvl5pPr marL="1828800" algn="ctr" rtl="0" fontAlgn="base">
      <a:spcBef>
        <a:spcPct val="2000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25D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varScale="1">
        <p:scale>
          <a:sx n="73" d="100"/>
          <a:sy n="73" d="100"/>
        </p:scale>
        <p:origin x="-1932" y="-10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81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slide" Target="slides/slide7.xml"/><Relationship Id="rId1" Type="http://schemas.openxmlformats.org/officeDocument/2006/relationships/slide" Target="slides/slide4.xml"/><Relationship Id="rId6" Type="http://schemas.openxmlformats.org/officeDocument/2006/relationships/slide" Target="slides/slide20.xml"/><Relationship Id="rId5" Type="http://schemas.openxmlformats.org/officeDocument/2006/relationships/slide" Target="slides/slide19.xml"/><Relationship Id="rId4" Type="http://schemas.openxmlformats.org/officeDocument/2006/relationships/slide" Target="slides/slide18.xml"/></Relationships>
</file>

<file path=ppt/charts/_rels/chart1.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image" Target="../media/image28.jpeg"/></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a:pPr>
            <a:r>
              <a:rPr lang="en-US"/>
              <a:t>Percentage Error Decreases </a:t>
            </a:r>
          </a:p>
          <a:p>
            <a:pPr>
              <a:defRPr/>
            </a:pPr>
            <a:r>
              <a:rPr lang="en-US"/>
              <a:t>as Step</a:t>
            </a:r>
            <a:r>
              <a:rPr lang="en-US" baseline="0"/>
              <a:t> Size Decreases</a:t>
            </a:r>
            <a:endParaRPr lang="en-US"/>
          </a:p>
        </c:rich>
      </c:tx>
      <c:layout/>
    </c:title>
    <c:plotArea>
      <c:layout/>
      <c:lineChart>
        <c:grouping val="standard"/>
        <c:ser>
          <c:idx val="0"/>
          <c:order val="0"/>
          <c:tx>
            <c:strRef>
              <c:f>Sheet1!$I$8</c:f>
              <c:strCache>
                <c:ptCount val="1"/>
                <c:pt idx="0">
                  <c:v>h=0.1</c:v>
                </c:pt>
              </c:strCache>
            </c:strRef>
          </c:tx>
          <c:val>
            <c:numRef>
              <c:f>Sheet1!$I$9:$I$13</c:f>
              <c:numCache>
                <c:formatCode>General</c:formatCode>
                <c:ptCount val="5"/>
                <c:pt idx="0">
                  <c:v>-4.789371660914397</c:v>
                </c:pt>
                <c:pt idx="1">
                  <c:v>-10.027923784494035</c:v>
                </c:pt>
                <c:pt idx="2">
                  <c:v>12.257133340734978</c:v>
                </c:pt>
                <c:pt idx="3">
                  <c:v>2.3594190562323716</c:v>
                </c:pt>
                <c:pt idx="4">
                  <c:v>0.47261252847703189</c:v>
                </c:pt>
              </c:numCache>
            </c:numRef>
          </c:val>
        </c:ser>
        <c:ser>
          <c:idx val="1"/>
          <c:order val="1"/>
          <c:tx>
            <c:strRef>
              <c:f>Sheet1!$J$8</c:f>
              <c:strCache>
                <c:ptCount val="1"/>
                <c:pt idx="0">
                  <c:v>h=0.05</c:v>
                </c:pt>
              </c:strCache>
            </c:strRef>
          </c:tx>
          <c:val>
            <c:numRef>
              <c:f>Sheet1!$J$9:$J$13</c:f>
              <c:numCache>
                <c:formatCode>General</c:formatCode>
                <c:ptCount val="5"/>
                <c:pt idx="0">
                  <c:v>-2.363954422958717</c:v>
                </c:pt>
                <c:pt idx="1">
                  <c:v>-4.9605781865965843</c:v>
                </c:pt>
                <c:pt idx="2">
                  <c:v>6.0841567669590155</c:v>
                </c:pt>
                <c:pt idx="3">
                  <c:v>1.1757195297121885</c:v>
                </c:pt>
                <c:pt idx="4">
                  <c:v>0.47261252847703189</c:v>
                </c:pt>
              </c:numCache>
            </c:numRef>
          </c:val>
        </c:ser>
        <c:ser>
          <c:idx val="2"/>
          <c:order val="2"/>
          <c:tx>
            <c:strRef>
              <c:f>Sheet1!$K$8</c:f>
              <c:strCache>
                <c:ptCount val="1"/>
                <c:pt idx="0">
                  <c:v>h=0.025</c:v>
                </c:pt>
              </c:strCache>
            </c:strRef>
          </c:tx>
          <c:val>
            <c:numRef>
              <c:f>Sheet1!$K$9:$K$13</c:f>
              <c:numCache>
                <c:formatCode>General</c:formatCode>
                <c:ptCount val="5"/>
                <c:pt idx="0">
                  <c:v>-1.1725213937875238</c:v>
                </c:pt>
                <c:pt idx="1">
                  <c:v>-2.4638633377135366</c:v>
                </c:pt>
                <c:pt idx="2">
                  <c:v>3.0309759076274001</c:v>
                </c:pt>
                <c:pt idx="3">
                  <c:v>0.5878597648560947</c:v>
                </c:pt>
                <c:pt idx="4">
                  <c:v>0.23630626423851567</c:v>
                </c:pt>
              </c:numCache>
            </c:numRef>
          </c:val>
        </c:ser>
        <c:ser>
          <c:idx val="3"/>
          <c:order val="3"/>
          <c:tx>
            <c:strRef>
              <c:f>Sheet1!$L$8</c:f>
              <c:strCache>
                <c:ptCount val="1"/>
                <c:pt idx="0">
                  <c:v>h=0.01</c:v>
                </c:pt>
              </c:strCache>
            </c:strRef>
          </c:tx>
          <c:val>
            <c:numRef>
              <c:f>Sheet1!$L$9:$L$13</c:f>
              <c:numCache>
                <c:formatCode>General</c:formatCode>
                <c:ptCount val="5"/>
                <c:pt idx="0">
                  <c:v>-0.46806297574582989</c:v>
                </c:pt>
                <c:pt idx="1">
                  <c:v>-0.97733245729303753</c:v>
                </c:pt>
                <c:pt idx="2">
                  <c:v>1.2101698678805273</c:v>
                </c:pt>
                <c:pt idx="3">
                  <c:v>0.23407990636803533</c:v>
                </c:pt>
                <c:pt idx="4">
                  <c:v>9.4805507209469078E-2</c:v>
                </c:pt>
              </c:numCache>
            </c:numRef>
          </c:val>
        </c:ser>
        <c:marker val="1"/>
        <c:axId val="35569664"/>
        <c:axId val="35571200"/>
      </c:lineChart>
      <c:catAx>
        <c:axId val="35569664"/>
        <c:scaling>
          <c:orientation val="minMax"/>
        </c:scaling>
        <c:axPos val="b"/>
        <c:majorTickMark val="none"/>
        <c:tickLblPos val="nextTo"/>
        <c:crossAx val="35571200"/>
        <c:crosses val="autoZero"/>
        <c:auto val="1"/>
        <c:lblAlgn val="ctr"/>
        <c:lblOffset val="100"/>
      </c:catAx>
      <c:valAx>
        <c:axId val="35571200"/>
        <c:scaling>
          <c:orientation val="minMax"/>
        </c:scaling>
        <c:axPos val="l"/>
        <c:majorGridlines/>
        <c:title>
          <c:tx>
            <c:rich>
              <a:bodyPr/>
              <a:lstStyle/>
              <a:p>
                <a:pPr>
                  <a:defRPr/>
                </a:pPr>
                <a:r>
                  <a:rPr lang="en-US"/>
                  <a:t>Percentage Error</a:t>
                </a:r>
              </a:p>
            </c:rich>
          </c:tx>
          <c:layout/>
        </c:title>
        <c:numFmt formatCode="General" sourceLinked="1"/>
        <c:majorTickMark val="none"/>
        <c:tickLblPos val="nextTo"/>
        <c:crossAx val="35569664"/>
        <c:crosses val="autoZero"/>
        <c:crossBetween val="between"/>
      </c:valAx>
      <c:spPr>
        <a:blipFill>
          <a:blip xmlns:r="http://schemas.openxmlformats.org/officeDocument/2006/relationships" r:embed="rId1"/>
          <a:tile tx="0" ty="0" sx="100000" sy="100000" flip="none" algn="tl"/>
        </a:blipFill>
      </c:spPr>
    </c:plotArea>
    <c:legend>
      <c:legendPos val="r"/>
      <c:layout/>
    </c:legend>
    <c:plotVisOnly val="1"/>
  </c:chart>
  <c:externalData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emf"/><Relationship Id="rId1" Type="http://schemas.openxmlformats.org/officeDocument/2006/relationships/image" Target="../media/image32.e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3.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8.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5120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120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5120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F9F4601-D94B-4C73-8F38-90CA2277DBD4}" type="slidenum">
              <a:rPr lang="en-US"/>
              <a:pPr>
                <a:defRPr/>
              </a:pPr>
              <a:t>‹N°›</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0" y="0"/>
            <a:ext cx="6362700" cy="6858000"/>
            <a:chOff x="0" y="0"/>
            <a:chExt cx="4008" cy="4320"/>
          </a:xfrm>
        </p:grpSpPr>
        <p:pic>
          <p:nvPicPr>
            <p:cNvPr id="5" name="Picture 8" descr="Expbanna"/>
            <p:cNvPicPr>
              <a:picLocks noChangeAspect="1" noChangeArrowheads="1"/>
            </p:cNvPicPr>
            <p:nvPr/>
          </p:nvPicPr>
          <p:blipFill>
            <a:blip r:embed="rId2" cstate="print"/>
            <a:srcRect/>
            <a:stretch>
              <a:fillRect/>
            </a:stretch>
          </p:blipFill>
          <p:spPr bwMode="invGray">
            <a:xfrm>
              <a:off x="0" y="0"/>
              <a:ext cx="432" cy="4320"/>
            </a:xfrm>
            <a:prstGeom prst="rect">
              <a:avLst/>
            </a:prstGeom>
            <a:noFill/>
            <a:ln w="9525">
              <a:noFill/>
              <a:miter lim="800000"/>
              <a:headEnd/>
              <a:tailEnd/>
            </a:ln>
          </p:spPr>
        </p:pic>
        <p:pic>
          <p:nvPicPr>
            <p:cNvPr id="6" name="Picture 9" descr="EXPHORSA"/>
            <p:cNvPicPr>
              <a:picLocks noChangeAspect="1" noChangeArrowheads="1"/>
            </p:cNvPicPr>
            <p:nvPr/>
          </p:nvPicPr>
          <p:blipFill>
            <a:blip r:embed="rId3" cstate="print"/>
            <a:srcRect/>
            <a:stretch>
              <a:fillRect/>
            </a:stretch>
          </p:blipFill>
          <p:spPr bwMode="auto">
            <a:xfrm>
              <a:off x="2208" y="3600"/>
              <a:ext cx="1800" cy="60"/>
            </a:xfrm>
            <a:prstGeom prst="rect">
              <a:avLst/>
            </a:prstGeom>
            <a:noFill/>
            <a:ln w="9525">
              <a:noFill/>
              <a:miter lim="800000"/>
              <a:headEnd/>
              <a:tailEnd/>
            </a:ln>
          </p:spPr>
        </p:pic>
      </p:grpSp>
      <p:pic>
        <p:nvPicPr>
          <p:cNvPr id="7" name="Picture 10" descr="EXPHORSA"/>
          <p:cNvPicPr>
            <a:picLocks noChangeAspect="1" noChangeArrowheads="1"/>
          </p:cNvPicPr>
          <p:nvPr/>
        </p:nvPicPr>
        <p:blipFill>
          <a:blip r:embed="rId4" cstate="print"/>
          <a:srcRect/>
          <a:stretch>
            <a:fillRect/>
          </a:stretch>
        </p:blipFill>
        <p:spPr bwMode="auto">
          <a:xfrm>
            <a:off x="1981200" y="3657600"/>
            <a:ext cx="5715000" cy="95250"/>
          </a:xfrm>
          <a:prstGeom prst="rect">
            <a:avLst/>
          </a:prstGeom>
          <a:noFill/>
          <a:ln w="9525">
            <a:noFill/>
            <a:miter lim="800000"/>
            <a:headEnd/>
            <a:tailEnd/>
          </a:ln>
        </p:spPr>
      </p:pic>
      <p:sp>
        <p:nvSpPr>
          <p:cNvPr id="4098" name="Rectangle 2"/>
          <p:cNvSpPr>
            <a:spLocks noGrp="1" noChangeArrowheads="1"/>
          </p:cNvSpPr>
          <p:nvPr>
            <p:ph type="ctrTitle"/>
          </p:nvPr>
        </p:nvSpPr>
        <p:spPr>
          <a:xfrm>
            <a:off x="1752600" y="990600"/>
            <a:ext cx="6400800" cy="2514600"/>
          </a:xfrm>
          <a:ln w="76200" cmpd="tri"/>
        </p:spPr>
        <p:txBody>
          <a:bodyPr/>
          <a:lstStyle>
            <a:lvl1pPr algn="ctr">
              <a:defRPr/>
            </a:lvl1pPr>
          </a:lstStyle>
          <a:p>
            <a:r>
              <a:rPr lang="en-US"/>
              <a:t>Click to edit Master title style</a:t>
            </a:r>
          </a:p>
        </p:txBody>
      </p:sp>
      <p:sp>
        <p:nvSpPr>
          <p:cNvPr id="4099" name="Rectangle 3"/>
          <p:cNvSpPr>
            <a:spLocks noGrp="1" noChangeArrowheads="1"/>
          </p:cNvSpPr>
          <p:nvPr>
            <p:ph type="subTitle" idx="1"/>
          </p:nvPr>
        </p:nvSpPr>
        <p:spPr>
          <a:xfrm>
            <a:off x="1752600" y="3886200"/>
            <a:ext cx="6400800" cy="1752600"/>
          </a:xfrm>
          <a:ln w="6350"/>
        </p:spPr>
        <p:txBody>
          <a:bodyPr/>
          <a:lstStyle>
            <a:lvl1pPr marL="0" indent="0" algn="ctr">
              <a:buFontTx/>
              <a:buNone/>
              <a:defRPr/>
            </a:lvl1pPr>
          </a:lstStyle>
          <a:p>
            <a:r>
              <a:rPr lang="en-US"/>
              <a:t>Click to edit Master subtitle style</a:t>
            </a:r>
          </a:p>
        </p:txBody>
      </p:sp>
      <p:sp>
        <p:nvSpPr>
          <p:cNvPr id="8" name="Rectangle 4"/>
          <p:cNvSpPr>
            <a:spLocks noGrp="1" noChangeArrowheads="1"/>
          </p:cNvSpPr>
          <p:nvPr>
            <p:ph type="dt" sz="half" idx="10"/>
          </p:nvPr>
        </p:nvSpPr>
        <p:spPr>
          <a:xfrm>
            <a:off x="914400" y="6400800"/>
            <a:ext cx="1905000" cy="457200"/>
          </a:xfrm>
        </p:spPr>
        <p:txBody>
          <a:bodyPr anchorCtr="0"/>
          <a:lstStyle>
            <a:lvl1pPr>
              <a:defRPr/>
            </a:lvl1pPr>
          </a:lstStyle>
          <a:p>
            <a:pPr>
              <a:defRPr/>
            </a:pPr>
            <a:endParaRPr lang="en-US"/>
          </a:p>
        </p:txBody>
      </p:sp>
      <p:sp>
        <p:nvSpPr>
          <p:cNvPr id="9" name="Rectangle 5"/>
          <p:cNvSpPr>
            <a:spLocks noGrp="1" noChangeArrowheads="1"/>
          </p:cNvSpPr>
          <p:nvPr>
            <p:ph type="ftr" sz="quarter" idx="11"/>
          </p:nvPr>
        </p:nvSpPr>
        <p:spPr>
          <a:xfrm>
            <a:off x="3505200" y="6400800"/>
            <a:ext cx="2895600" cy="457200"/>
          </a:xfrm>
        </p:spPr>
        <p:txBody>
          <a:bodyPr anchorCtr="0"/>
          <a:lstStyle>
            <a:lvl1pPr>
              <a:defRPr/>
            </a:lvl1pPr>
          </a:lstStyle>
          <a:p>
            <a:pPr>
              <a:defRPr/>
            </a:pPr>
            <a:endParaRPr lang="en-US"/>
          </a:p>
        </p:txBody>
      </p:sp>
      <p:sp>
        <p:nvSpPr>
          <p:cNvPr id="10" name="Rectangle 6"/>
          <p:cNvSpPr>
            <a:spLocks noGrp="1" noChangeArrowheads="1"/>
          </p:cNvSpPr>
          <p:nvPr>
            <p:ph type="sldNum" sz="quarter" idx="12"/>
          </p:nvPr>
        </p:nvSpPr>
        <p:spPr/>
        <p:txBody>
          <a:bodyPr anchorCtr="0"/>
          <a:lstStyle>
            <a:lvl1pPr>
              <a:defRPr/>
            </a:lvl1pPr>
          </a:lstStyle>
          <a:p>
            <a:pPr>
              <a:defRPr/>
            </a:pPr>
            <a:fld id="{FBF084D1-AD5F-4883-950E-5FAE72111567}" type="slidenum">
              <a:rPr lang="en-US"/>
              <a:pPr>
                <a:defRPr/>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3E6D750-5D50-45E4-8913-4659D27C995A}" type="slidenum">
              <a:rPr lang="en-US"/>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381000"/>
            <a:ext cx="1943100" cy="5499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2038" y="381000"/>
            <a:ext cx="5681662" cy="5499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B7F9268-8C9A-4A10-95F9-D5E56B7A3C05}" type="slidenum">
              <a:rPr lang="en-US"/>
              <a:pPr>
                <a:defRPr/>
              </a:pPr>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2038" y="1766888"/>
            <a:ext cx="3808412" cy="4113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022850" y="1766888"/>
            <a:ext cx="3808413" cy="19796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022850" y="3898900"/>
            <a:ext cx="3808413"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1AD8CA2A-11B7-40D2-AFD4-F69BB55F2132}"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4F297A-DC98-468D-B766-A3F5D3F1FF76}" type="slidenum">
              <a:rPr lang="en-US"/>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0361DC5-0F69-40AE-9D1E-8D3582174D11}" type="slidenum">
              <a:rPr lang="en-US"/>
              <a:pPr>
                <a:defRPr/>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2038" y="1766888"/>
            <a:ext cx="3808412" cy="4113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2850" y="1766888"/>
            <a:ext cx="3808413" cy="4113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8BD0428-65F0-4A28-BC59-99C87EB5EAD1}" type="slidenum">
              <a:rPr lang="en-US"/>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17D3720-EE04-459E-AF4D-86F68E535856}" type="slidenum">
              <a:rPr lang="en-US"/>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0A557CA-B025-445F-95A2-0DCBFC8A9DFE}" type="slidenum">
              <a:rPr lang="en-US"/>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21857B7-D7DF-4C1F-932B-2B743BC7971C}"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578176E-14A6-40FC-A2B9-2E56803917A8}" type="slidenum">
              <a:rPr lang="en-US"/>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3D7774F-0A8D-4323-85F2-E5A3FBF7DDB6}"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tile tx="0" ty="0" sx="100000" sy="100000" flip="none" algn="tl"/>
        </a:blipFill>
        <a:effectLst/>
      </p:bgPr>
    </p:bg>
    <p:spTree>
      <p:nvGrpSpPr>
        <p:cNvPr id="1" name=""/>
        <p:cNvGrpSpPr/>
        <p:nvPr/>
      </p:nvGrpSpPr>
      <p:grpSpPr>
        <a:xfrm>
          <a:off x="0" y="0"/>
          <a:ext cx="0" cy="0"/>
          <a:chOff x="0" y="0"/>
          <a:chExt cx="0" cy="0"/>
        </a:xfrm>
      </p:grpSpPr>
      <p:pic>
        <p:nvPicPr>
          <p:cNvPr id="17410" name="Picture 2" descr="Expbanna"/>
          <p:cNvPicPr>
            <a:picLocks noChangeAspect="1" noChangeArrowheads="1"/>
          </p:cNvPicPr>
          <p:nvPr/>
        </p:nvPicPr>
        <p:blipFill>
          <a:blip r:embed="rId15" cstate="print"/>
          <a:srcRect/>
          <a:stretch>
            <a:fillRect/>
          </a:stretch>
        </p:blipFill>
        <p:spPr bwMode="invGray">
          <a:xfrm>
            <a:off x="0" y="0"/>
            <a:ext cx="685800" cy="6858000"/>
          </a:xfrm>
          <a:prstGeom prst="rect">
            <a:avLst/>
          </a:prstGeom>
          <a:noFill/>
          <a:ln w="9525">
            <a:noFill/>
            <a:miter lim="800000"/>
            <a:headEnd/>
            <a:tailEnd/>
          </a:ln>
        </p:spPr>
      </p:pic>
      <p:sp>
        <p:nvSpPr>
          <p:cNvPr id="17411" name="Rectangle 3"/>
          <p:cNvSpPr>
            <a:spLocks noGrp="1" noChangeArrowheads="1"/>
          </p:cNvSpPr>
          <p:nvPr>
            <p:ph type="title"/>
          </p:nvPr>
        </p:nvSpPr>
        <p:spPr bwMode="auto">
          <a:xfrm>
            <a:off x="1066800" y="3810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76" name="Rectangle 4"/>
          <p:cNvSpPr>
            <a:spLocks noGrp="1" noChangeArrowheads="1"/>
          </p:cNvSpPr>
          <p:nvPr>
            <p:ph type="dt" sz="half" idx="2"/>
          </p:nvPr>
        </p:nvSpPr>
        <p:spPr bwMode="auto">
          <a:xfrm>
            <a:off x="838200" y="6400800"/>
            <a:ext cx="1905000" cy="4572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l">
              <a:spcBef>
                <a:spcPct val="0"/>
              </a:spcBef>
              <a:defRPr sz="1400">
                <a:solidFill>
                  <a:schemeClr val="tx2"/>
                </a:solidFill>
                <a:latin typeface="Arial" pitchFamily="34" charset="0"/>
              </a:defRPr>
            </a:lvl1pPr>
          </a:lstStyle>
          <a:p>
            <a:pPr>
              <a:defRPr/>
            </a:pPr>
            <a:endParaRPr lang="en-US"/>
          </a:p>
        </p:txBody>
      </p:sp>
      <p:sp>
        <p:nvSpPr>
          <p:cNvPr id="3077" name="Rectangle 5"/>
          <p:cNvSpPr>
            <a:spLocks noGrp="1" noChangeArrowheads="1"/>
          </p:cNvSpPr>
          <p:nvPr>
            <p:ph type="ftr" sz="quarter" idx="3"/>
          </p:nvPr>
        </p:nvSpPr>
        <p:spPr bwMode="auto">
          <a:xfrm>
            <a:off x="3429000" y="6400800"/>
            <a:ext cx="2895600" cy="4572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spcBef>
                <a:spcPct val="0"/>
              </a:spcBef>
              <a:defRPr sz="1400">
                <a:solidFill>
                  <a:schemeClr val="tx2"/>
                </a:solidFill>
                <a:latin typeface="Arial" pitchFamily="34" charset="0"/>
              </a:defRPr>
            </a:lvl1pPr>
          </a:lstStyle>
          <a:p>
            <a:pPr>
              <a:defRPr/>
            </a:pPr>
            <a:endParaRPr lang="en-US"/>
          </a:p>
        </p:txBody>
      </p:sp>
      <p:sp>
        <p:nvSpPr>
          <p:cNvPr id="3078" name="Rectangle 6"/>
          <p:cNvSpPr>
            <a:spLocks noGrp="1" noChangeArrowheads="1"/>
          </p:cNvSpPr>
          <p:nvPr>
            <p:ph type="sldNum" sz="quarter" idx="4"/>
          </p:nvPr>
        </p:nvSpPr>
        <p:spPr bwMode="auto">
          <a:xfrm>
            <a:off x="7010400" y="6400800"/>
            <a:ext cx="1905000" cy="4572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r">
              <a:spcBef>
                <a:spcPct val="0"/>
              </a:spcBef>
              <a:defRPr sz="1400">
                <a:solidFill>
                  <a:schemeClr val="tx2"/>
                </a:solidFill>
                <a:latin typeface="Arial" pitchFamily="34" charset="0"/>
              </a:defRPr>
            </a:lvl1pPr>
          </a:lstStyle>
          <a:p>
            <a:pPr>
              <a:defRPr/>
            </a:pPr>
            <a:fld id="{76BADDEA-BC4D-4D13-B0CB-966BAE403E3F}" type="slidenum">
              <a:rPr lang="en-US"/>
              <a:pPr>
                <a:defRPr/>
              </a:pPr>
              <a:t>‹N°›</a:t>
            </a:fld>
            <a:endParaRPr lang="en-US"/>
          </a:p>
        </p:txBody>
      </p:sp>
      <p:pic>
        <p:nvPicPr>
          <p:cNvPr id="17415" name="Picture 7" descr="EXPHORSA"/>
          <p:cNvPicPr>
            <a:picLocks noChangeAspect="1" noChangeArrowheads="1"/>
          </p:cNvPicPr>
          <p:nvPr/>
        </p:nvPicPr>
        <p:blipFill>
          <a:blip r:embed="rId16" cstate="print"/>
          <a:srcRect/>
          <a:stretch>
            <a:fillRect/>
          </a:stretch>
        </p:blipFill>
        <p:spPr bwMode="auto">
          <a:xfrm>
            <a:off x="1066800" y="1574800"/>
            <a:ext cx="7772400" cy="130175"/>
          </a:xfrm>
          <a:prstGeom prst="rect">
            <a:avLst/>
          </a:prstGeom>
          <a:noFill/>
          <a:ln w="9525">
            <a:noFill/>
            <a:miter lim="800000"/>
            <a:headEnd/>
            <a:tailEnd/>
          </a:ln>
        </p:spPr>
      </p:pic>
      <p:sp>
        <p:nvSpPr>
          <p:cNvPr id="17416" name="Rectangle 8"/>
          <p:cNvSpPr>
            <a:spLocks noGrp="1" noChangeArrowheads="1"/>
          </p:cNvSpPr>
          <p:nvPr>
            <p:ph type="body" idx="1"/>
          </p:nvPr>
        </p:nvSpPr>
        <p:spPr bwMode="auto">
          <a:xfrm>
            <a:off x="1062038" y="1766888"/>
            <a:ext cx="7769225" cy="41132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00"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Blip>
          <a:blip r:embed="rId17"/>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Font typeface="Wingdings" pitchFamily="2" charset="2"/>
        <a:buBlip>
          <a:blip r:embed="rId18"/>
        </a:buBli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Font typeface="Wingdings" pitchFamily="2" charset="2"/>
        <a:buChar char="s"/>
        <a:defRPr sz="2000">
          <a:solidFill>
            <a:schemeClr val="tx1"/>
          </a:solidFill>
          <a:latin typeface="+mn-lt"/>
        </a:defRPr>
      </a:lvl4pPr>
      <a:lvl5pPr marL="2057400" indent="-228600" algn="l" rtl="0" eaLnBrk="0" fontAlgn="base" hangingPunct="0">
        <a:spcBef>
          <a:spcPct val="20000"/>
        </a:spcBef>
        <a:spcAft>
          <a:spcPct val="0"/>
        </a:spcAft>
        <a:buClr>
          <a:schemeClr val="tx2"/>
        </a:buClr>
        <a:buFont typeface="Wingdings" pitchFamily="2" charset="2"/>
        <a:buChar char="s"/>
        <a:defRPr sz="2000">
          <a:solidFill>
            <a:schemeClr val="tx1"/>
          </a:solidFill>
          <a:latin typeface="+mn-lt"/>
        </a:defRPr>
      </a:lvl5pPr>
      <a:lvl6pPr marL="25146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6pPr>
      <a:lvl7pPr marL="29718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7pPr>
      <a:lvl8pPr marL="34290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8pPr>
      <a:lvl9pPr marL="38862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oleObject16.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oleObject" Target="../embeddings/oleObject19.bin"/><Relationship Id="rId4" Type="http://schemas.openxmlformats.org/officeDocument/2006/relationships/oleObject" Target="../embeddings/oleObject18.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Feuille_Microsoft_Office_Excel_97-20032.xls"/><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oleObject" Target="../embeddings/oleObject20.bin"/><Relationship Id="rId4" Type="http://schemas.openxmlformats.org/officeDocument/2006/relationships/oleObject" Target="../embeddings/Feuille_Microsoft_Office_Excel_97-20033.xls"/></Relationships>
</file>

<file path=ppt/slides/_rels/slide15.xml.rels><?xml version="1.0" encoding="UTF-8" standalone="yes"?>
<Relationships xmlns="http://schemas.openxmlformats.org/package/2006/relationships"><Relationship Id="rId3" Type="http://schemas.openxmlformats.org/officeDocument/2006/relationships/oleObject" Target="../embeddings/Feuille_Microsoft_Office_Excel_97-20034.xls"/><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37.png"/><Relationship Id="rId5" Type="http://schemas.openxmlformats.org/officeDocument/2006/relationships/image" Target="../media/image36.png"/><Relationship Id="rId4" Type="http://schemas.openxmlformats.org/officeDocument/2006/relationships/oleObject" Target="../embeddings/oleObject21.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2" Type="http://schemas.openxmlformats.org/officeDocument/2006/relationships/image" Target="../media/image3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41.png"/></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43.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image" Target="../media/image10.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13.jpeg"/><Relationship Id="rId4"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8.png"/></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2.xml"/><Relationship Id="rId1" Type="http://schemas.openxmlformats.org/officeDocument/2006/relationships/vmlDrawing" Target="../drawings/vmlDrawing7.vml"/><Relationship Id="rId4" Type="http://schemas.openxmlformats.org/officeDocument/2006/relationships/oleObject" Target="../embeddings/oleObject12.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22.wmf"/></Relationships>
</file>

<file path=ppt/slides/_rels/slide9.xml.rels><?xml version="1.0" encoding="UTF-8" standalone="yes"?>
<Relationships xmlns="http://schemas.openxmlformats.org/package/2006/relationships"><Relationship Id="rId3" Type="http://schemas.openxmlformats.org/officeDocument/2006/relationships/oleObject" Target="../embeddings/Feuille_Microsoft_Office_Excel_97-20031.xls"/><Relationship Id="rId2" Type="http://schemas.openxmlformats.org/officeDocument/2006/relationships/slideLayout" Target="../slideLayouts/slideLayout12.xml"/><Relationship Id="rId1" Type="http://schemas.openxmlformats.org/officeDocument/2006/relationships/vmlDrawing" Target="../drawings/vmlDrawing9.vml"/><Relationship Id="rId5" Type="http://schemas.openxmlformats.org/officeDocument/2006/relationships/image" Target="../media/image25.emf"/><Relationship Id="rId4" Type="http://schemas.openxmlformats.org/officeDocument/2006/relationships/oleObject" Target="../embeddings/oleObject1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US" sz="3000" b="1" dirty="0" smtClean="0">
                <a:solidFill>
                  <a:srgbClr val="2125D7"/>
                </a:solidFill>
                <a:latin typeface="Times" charset="0"/>
                <a:cs typeface="Times New Roman" pitchFamily="18" charset="0"/>
              </a:rPr>
              <a:t>Last </a:t>
            </a:r>
            <a:r>
              <a:rPr lang="en-US" sz="3000" b="1" smtClean="0">
                <a:solidFill>
                  <a:srgbClr val="2125D7"/>
                </a:solidFill>
                <a:latin typeface="Times" charset="0"/>
                <a:cs typeface="Times New Roman" pitchFamily="18" charset="0"/>
              </a:rPr>
              <a:t>Class:</a:t>
            </a:r>
            <a:br>
              <a:rPr lang="en-US" sz="3000" b="1" smtClean="0">
                <a:solidFill>
                  <a:srgbClr val="2125D7"/>
                </a:solidFill>
                <a:latin typeface="Times" charset="0"/>
                <a:cs typeface="Times New Roman" pitchFamily="18" charset="0"/>
              </a:rPr>
            </a:br>
            <a:r>
              <a:rPr lang="en-US" sz="3000" b="1" smtClean="0">
                <a:solidFill>
                  <a:srgbClr val="2125D7"/>
                </a:solidFill>
                <a:latin typeface="Times" charset="0"/>
                <a:cs typeface="Times New Roman" pitchFamily="18" charset="0"/>
              </a:rPr>
              <a:t>Numerical </a:t>
            </a:r>
            <a:r>
              <a:rPr lang="en-US" sz="3000" b="1" dirty="0" smtClean="0">
                <a:solidFill>
                  <a:srgbClr val="2125D7"/>
                </a:solidFill>
                <a:latin typeface="Times" charset="0"/>
                <a:cs typeface="Times New Roman" pitchFamily="18" charset="0"/>
              </a:rPr>
              <a:t>Approximations:  Euler’s Method</a:t>
            </a:r>
            <a:r>
              <a:rPr lang="en-US" sz="3200" b="1" dirty="0" smtClean="0">
                <a:solidFill>
                  <a:srgbClr val="2125D7"/>
                </a:solidFill>
                <a:latin typeface="Times" charset="0"/>
                <a:cs typeface="Times New Roman" pitchFamily="18" charset="0"/>
              </a:rPr>
              <a:t/>
            </a:r>
            <a:br>
              <a:rPr lang="en-US" sz="3200" b="1" dirty="0" smtClean="0">
                <a:solidFill>
                  <a:srgbClr val="2125D7"/>
                </a:solidFill>
                <a:latin typeface="Times" charset="0"/>
                <a:cs typeface="Times New Roman" pitchFamily="18" charset="0"/>
              </a:rPr>
            </a:br>
            <a:r>
              <a:rPr lang="en-US" sz="800" b="1" dirty="0" smtClean="0">
                <a:solidFill>
                  <a:srgbClr val="2125D7"/>
                </a:solidFill>
                <a:latin typeface="Times" charset="0"/>
                <a:cs typeface="Times New Roman" pitchFamily="18" charset="0"/>
              </a:rPr>
              <a:t/>
            </a:r>
            <a:br>
              <a:rPr lang="en-US" sz="800" b="1" dirty="0" smtClean="0">
                <a:solidFill>
                  <a:srgbClr val="2125D7"/>
                </a:solidFill>
                <a:latin typeface="Times" charset="0"/>
                <a:cs typeface="Times New Roman" pitchFamily="18" charset="0"/>
              </a:rPr>
            </a:br>
            <a:endParaRPr lang="en-US" sz="900" b="1" dirty="0" smtClean="0">
              <a:solidFill>
                <a:srgbClr val="2125D7"/>
              </a:solidFill>
              <a:latin typeface="Times" charset="0"/>
              <a:cs typeface="Times New Roman" pitchFamily="18" charset="0"/>
            </a:endParaRPr>
          </a:p>
        </p:txBody>
      </p:sp>
      <p:sp>
        <p:nvSpPr>
          <p:cNvPr id="1028" name="Rectangle 3"/>
          <p:cNvSpPr>
            <a:spLocks noGrp="1" noChangeArrowheads="1"/>
          </p:cNvSpPr>
          <p:nvPr>
            <p:ph type="body" idx="1"/>
          </p:nvPr>
        </p:nvSpPr>
        <p:spPr>
          <a:xfrm>
            <a:off x="914400" y="1676400"/>
            <a:ext cx="7916863" cy="4724400"/>
          </a:xfrm>
        </p:spPr>
        <p:txBody>
          <a:bodyPr/>
          <a:lstStyle/>
          <a:p>
            <a:pPr eaLnBrk="1" hangingPunct="1"/>
            <a:r>
              <a:rPr lang="en-US" sz="2400" smtClean="0"/>
              <a:t>Recall that a first order initial value problem has the form</a:t>
            </a:r>
          </a:p>
          <a:p>
            <a:pPr eaLnBrk="1" hangingPunct="1"/>
            <a:endParaRPr lang="en-US" sz="2400" smtClean="0"/>
          </a:p>
          <a:p>
            <a:pPr eaLnBrk="1" hangingPunct="1"/>
            <a:endParaRPr lang="en-US" sz="1800" smtClean="0"/>
          </a:p>
          <a:p>
            <a:pPr eaLnBrk="1" hangingPunct="1"/>
            <a:r>
              <a:rPr lang="en-US" sz="2400" smtClean="0">
                <a:sym typeface="Symbol" pitchFamily="18" charset="2"/>
              </a:rPr>
              <a:t>If </a:t>
            </a:r>
            <a:r>
              <a:rPr lang="en-US" sz="2400" i="1" smtClean="0"/>
              <a:t>f</a:t>
            </a:r>
            <a:r>
              <a:rPr lang="en-US" sz="1200" i="1" smtClean="0"/>
              <a:t>  </a:t>
            </a:r>
            <a:r>
              <a:rPr lang="en-US" sz="2400" smtClean="0"/>
              <a:t>and </a:t>
            </a:r>
            <a:r>
              <a:rPr lang="en-US" sz="2400" smtClean="0">
                <a:sym typeface="Symbol" pitchFamily="18" charset="2"/>
              </a:rPr>
              <a:t></a:t>
            </a:r>
            <a:r>
              <a:rPr lang="en-US" sz="2400" i="1" smtClean="0"/>
              <a:t>f</a:t>
            </a:r>
            <a:r>
              <a:rPr lang="en-US" sz="1200" i="1" smtClean="0"/>
              <a:t> </a:t>
            </a:r>
            <a:r>
              <a:rPr lang="en-US" sz="2400" smtClean="0"/>
              <a:t>/</a:t>
            </a:r>
            <a:r>
              <a:rPr lang="en-US" sz="2400" smtClean="0">
                <a:sym typeface="Symbol" pitchFamily="18" charset="2"/>
              </a:rPr>
              <a:t></a:t>
            </a:r>
            <a:r>
              <a:rPr lang="en-US" sz="2400" i="1" smtClean="0">
                <a:sym typeface="Symbol" pitchFamily="18" charset="2"/>
              </a:rPr>
              <a:t>y</a:t>
            </a:r>
            <a:r>
              <a:rPr lang="en-US" sz="2400" smtClean="0">
                <a:sym typeface="Symbol" pitchFamily="18" charset="2"/>
              </a:rPr>
              <a:t> are continuous, then </a:t>
            </a:r>
            <a:r>
              <a:rPr lang="en-US" sz="2400" smtClean="0"/>
              <a:t>this IVP has a unique solution </a:t>
            </a:r>
            <a:r>
              <a:rPr lang="en-US" sz="2400" i="1" smtClean="0"/>
              <a:t>y</a:t>
            </a:r>
            <a:r>
              <a:rPr lang="en-US" sz="2400" smtClean="0"/>
              <a:t> = </a:t>
            </a:r>
            <a:r>
              <a:rPr lang="en-US" sz="2400" i="1" smtClean="0">
                <a:sym typeface="Symbol" pitchFamily="18" charset="2"/>
              </a:rPr>
              <a:t></a:t>
            </a:r>
            <a:r>
              <a:rPr lang="en-US" sz="2400" smtClean="0">
                <a:sym typeface="Symbol" pitchFamily="18" charset="2"/>
              </a:rPr>
              <a:t>(</a:t>
            </a:r>
            <a:r>
              <a:rPr lang="en-US" sz="2400" i="1" smtClean="0">
                <a:sym typeface="Symbol" pitchFamily="18" charset="2"/>
              </a:rPr>
              <a:t>t</a:t>
            </a:r>
            <a:r>
              <a:rPr lang="en-US" sz="2400" smtClean="0">
                <a:sym typeface="Symbol" pitchFamily="18" charset="2"/>
              </a:rPr>
              <a:t>) in some interval about </a:t>
            </a:r>
            <a:r>
              <a:rPr lang="en-US" sz="2400" i="1" smtClean="0">
                <a:sym typeface="Symbol" pitchFamily="18" charset="2"/>
              </a:rPr>
              <a:t>t</a:t>
            </a:r>
            <a:r>
              <a:rPr lang="en-US" sz="2400" baseline="-25000" smtClean="0">
                <a:sym typeface="Symbol" pitchFamily="18" charset="2"/>
              </a:rPr>
              <a:t>0</a:t>
            </a:r>
            <a:r>
              <a:rPr lang="en-US" sz="2400" smtClean="0">
                <a:sym typeface="Symbol" pitchFamily="18" charset="2"/>
              </a:rPr>
              <a:t>.  </a:t>
            </a:r>
          </a:p>
          <a:p>
            <a:pPr eaLnBrk="1" hangingPunct="1"/>
            <a:r>
              <a:rPr lang="en-US" sz="2400" smtClean="0">
                <a:sym typeface="Symbol" pitchFamily="18" charset="2"/>
              </a:rPr>
              <a:t>When the differential equation is linear, separable or exact, we can find the solution by symbolic manipulations.  </a:t>
            </a:r>
          </a:p>
          <a:p>
            <a:pPr eaLnBrk="1" hangingPunct="1"/>
            <a:r>
              <a:rPr lang="en-US" sz="2400" smtClean="0">
                <a:sym typeface="Symbol" pitchFamily="18" charset="2"/>
              </a:rPr>
              <a:t>However, the solutions for most differential equations of this form cannot be found by analytical means. </a:t>
            </a:r>
          </a:p>
          <a:p>
            <a:pPr eaLnBrk="1" hangingPunct="1"/>
            <a:r>
              <a:rPr lang="en-US" sz="2400" smtClean="0">
                <a:sym typeface="Symbol" pitchFamily="18" charset="2"/>
              </a:rPr>
              <a:t>Therefore it is important to be able to approach the problem in other ways. </a:t>
            </a:r>
          </a:p>
        </p:txBody>
      </p:sp>
      <p:graphicFrame>
        <p:nvGraphicFramePr>
          <p:cNvPr id="1026" name="Object 7"/>
          <p:cNvGraphicFramePr>
            <a:graphicFrameLocks noChangeAspect="1"/>
          </p:cNvGraphicFramePr>
          <p:nvPr/>
        </p:nvGraphicFramePr>
        <p:xfrm>
          <a:off x="2209800" y="2133600"/>
          <a:ext cx="2752725" cy="735013"/>
        </p:xfrm>
        <a:graphic>
          <a:graphicData uri="http://schemas.openxmlformats.org/presentationml/2006/ole">
            <p:oleObj spid="_x0000_s1026" name="Equation" r:id="rId3" imgW="1473120" imgH="393480" progId="Equation.3">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itle 1"/>
          <p:cNvSpPr>
            <a:spLocks noGrp="1"/>
          </p:cNvSpPr>
          <p:nvPr>
            <p:ph type="title"/>
          </p:nvPr>
        </p:nvSpPr>
        <p:spPr/>
        <p:txBody>
          <a:bodyPr/>
          <a:lstStyle/>
          <a:p>
            <a:pPr eaLnBrk="1" hangingPunct="1"/>
            <a:r>
              <a:rPr lang="en-US" sz="3200" smtClean="0">
                <a:solidFill>
                  <a:srgbClr val="2125D7"/>
                </a:solidFill>
              </a:rPr>
              <a:t>Example 2:  Euler’s Method  </a:t>
            </a:r>
            <a:r>
              <a:rPr lang="en-US" sz="2400" smtClean="0">
                <a:solidFill>
                  <a:srgbClr val="2125D7"/>
                </a:solidFill>
              </a:rPr>
              <a:t>(1 of 3)</a:t>
            </a:r>
            <a:endParaRPr lang="en-US" sz="2400" smtClean="0"/>
          </a:p>
        </p:txBody>
      </p:sp>
      <p:sp>
        <p:nvSpPr>
          <p:cNvPr id="10245" name="Content Placeholder 2"/>
          <p:cNvSpPr>
            <a:spLocks noGrp="1"/>
          </p:cNvSpPr>
          <p:nvPr>
            <p:ph idx="1"/>
          </p:nvPr>
        </p:nvSpPr>
        <p:spPr>
          <a:xfrm>
            <a:off x="1062038" y="1766888"/>
            <a:ext cx="7769225" cy="4481512"/>
          </a:xfrm>
        </p:spPr>
        <p:txBody>
          <a:bodyPr/>
          <a:lstStyle/>
          <a:p>
            <a:pPr eaLnBrk="1" hangingPunct="1"/>
            <a:r>
              <a:rPr lang="en-US" dirty="0" smtClean="0"/>
              <a:t>For the initial value problem</a:t>
            </a:r>
          </a:p>
          <a:p>
            <a:pPr eaLnBrk="1" hangingPunct="1">
              <a:buFontTx/>
              <a:buNone/>
            </a:pPr>
            <a:endParaRPr lang="en-US" dirty="0" smtClean="0"/>
          </a:p>
          <a:p>
            <a:pPr eaLnBrk="1" hangingPunct="1">
              <a:buFontTx/>
              <a:buNone/>
            </a:pPr>
            <a:r>
              <a:rPr lang="en-US" smtClean="0"/>
              <a:t>	we can use Euler’s method with various step sizes to approximate the solution at       </a:t>
            </a:r>
            <a:r>
              <a:rPr lang="en-US" i="1" smtClean="0"/>
              <a:t>t</a:t>
            </a:r>
            <a:r>
              <a:rPr lang="en-US" smtClean="0"/>
              <a:t> = 1.0, 2.0, 3.0, 4.0, and 5.0 and compare our results to the exact solution</a:t>
            </a:r>
          </a:p>
          <a:p>
            <a:pPr eaLnBrk="1" hangingPunct="1">
              <a:buFontTx/>
              <a:buNone/>
            </a:pPr>
            <a:endParaRPr lang="en-US" dirty="0" smtClean="0"/>
          </a:p>
          <a:p>
            <a:pPr eaLnBrk="1" hangingPunct="1">
              <a:buFontTx/>
              <a:buNone/>
            </a:pPr>
            <a:r>
              <a:rPr lang="en-US" dirty="0" smtClean="0"/>
              <a:t>	at those values of t.</a:t>
            </a:r>
          </a:p>
          <a:p>
            <a:pPr eaLnBrk="1" hangingPunct="1">
              <a:buFontTx/>
              <a:buNone/>
            </a:pPr>
            <a:endParaRPr lang="en-US" sz="2800" dirty="0" smtClean="0"/>
          </a:p>
        </p:txBody>
      </p:sp>
      <p:graphicFrame>
        <p:nvGraphicFramePr>
          <p:cNvPr id="10242" name="Object 3"/>
          <p:cNvGraphicFramePr>
            <a:graphicFrameLocks noChangeAspect="1"/>
          </p:cNvGraphicFramePr>
          <p:nvPr/>
        </p:nvGraphicFramePr>
        <p:xfrm>
          <a:off x="2438400" y="2438400"/>
          <a:ext cx="4370388" cy="533400"/>
        </p:xfrm>
        <a:graphic>
          <a:graphicData uri="http://schemas.openxmlformats.org/presentationml/2006/ole">
            <p:oleObj spid="_x0000_s10242" name="Equation" r:id="rId3" imgW="3160800" imgH="385920" progId="Equation.3">
              <p:embed/>
            </p:oleObj>
          </a:graphicData>
        </a:graphic>
      </p:graphicFrame>
      <p:graphicFrame>
        <p:nvGraphicFramePr>
          <p:cNvPr id="10243" name="Object 4"/>
          <p:cNvGraphicFramePr>
            <a:graphicFrameLocks noChangeAspect="1"/>
          </p:cNvGraphicFramePr>
          <p:nvPr/>
        </p:nvGraphicFramePr>
        <p:xfrm>
          <a:off x="2590800" y="5029200"/>
          <a:ext cx="3505200" cy="549275"/>
        </p:xfrm>
        <a:graphic>
          <a:graphicData uri="http://schemas.openxmlformats.org/presentationml/2006/ole">
            <p:oleObj spid="_x0000_s10243" name="Equation" r:id="rId4" imgW="1295280" imgH="20304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sz="3200" smtClean="0">
                <a:solidFill>
                  <a:srgbClr val="2125D7"/>
                </a:solidFill>
              </a:rPr>
              <a:t>Example 2:  Euler’s Method  </a:t>
            </a:r>
            <a:r>
              <a:rPr lang="en-US" sz="2400" smtClean="0">
                <a:solidFill>
                  <a:srgbClr val="2125D7"/>
                </a:solidFill>
              </a:rPr>
              <a:t>(2 of 3)</a:t>
            </a:r>
            <a:endParaRPr lang="en-US" sz="2400" smtClean="0"/>
          </a:p>
        </p:txBody>
      </p:sp>
      <p:sp>
        <p:nvSpPr>
          <p:cNvPr id="19459" name="Content Placeholder 2"/>
          <p:cNvSpPr>
            <a:spLocks noGrp="1"/>
          </p:cNvSpPr>
          <p:nvPr>
            <p:ph idx="1"/>
          </p:nvPr>
        </p:nvSpPr>
        <p:spPr>
          <a:xfrm>
            <a:off x="1062038" y="1766888"/>
            <a:ext cx="7769225" cy="4481512"/>
          </a:xfrm>
        </p:spPr>
        <p:txBody>
          <a:bodyPr/>
          <a:lstStyle/>
          <a:p>
            <a:pPr eaLnBrk="1" hangingPunct="1"/>
            <a:r>
              <a:rPr lang="en-US" smtClean="0"/>
              <a:t>Comparison of exact solution with Euler’s Method for h = 0.1, 0.05, 0.25, 0.01 </a:t>
            </a:r>
          </a:p>
        </p:txBody>
      </p:sp>
      <p:graphicFrame>
        <p:nvGraphicFramePr>
          <p:cNvPr id="10" name="Table 9"/>
          <p:cNvGraphicFramePr>
            <a:graphicFrameLocks noGrp="1"/>
          </p:cNvGraphicFramePr>
          <p:nvPr/>
        </p:nvGraphicFramePr>
        <p:xfrm>
          <a:off x="1447800" y="2971800"/>
          <a:ext cx="6781801" cy="3128013"/>
        </p:xfrm>
        <a:graphic>
          <a:graphicData uri="http://schemas.openxmlformats.org/drawingml/2006/table">
            <a:tbl>
              <a:tblPr/>
              <a:tblGrid>
                <a:gridCol w="857530"/>
                <a:gridCol w="981976"/>
                <a:gridCol w="1208494"/>
                <a:gridCol w="1143000"/>
                <a:gridCol w="1295400"/>
                <a:gridCol w="1295401"/>
              </a:tblGrid>
              <a:tr h="446859">
                <a:tc>
                  <a:txBody>
                    <a:bodyPr/>
                    <a:lstStyle/>
                    <a:p>
                      <a:pPr marL="0" marR="0" algn="ctr">
                        <a:lnSpc>
                          <a:spcPct val="115000"/>
                        </a:lnSpc>
                        <a:spcBef>
                          <a:spcPts val="0"/>
                        </a:spcBef>
                        <a:spcAft>
                          <a:spcPts val="0"/>
                        </a:spcAft>
                      </a:pPr>
                      <a:r>
                        <a:rPr lang="en-US" sz="1800" b="1" i="1" dirty="0" smtClean="0">
                          <a:latin typeface="Calibri"/>
                          <a:ea typeface="Calibri"/>
                          <a:cs typeface="Times New Roman"/>
                        </a:rPr>
                        <a:t>t</a:t>
                      </a:r>
                      <a:endParaRPr lang="en-US" sz="1800" b="1" i="1"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Arial"/>
                          <a:ea typeface="Times New Roman"/>
                          <a:cs typeface="Times New Roman"/>
                        </a:rPr>
                        <a:t>Exact </a:t>
                      </a:r>
                      <a:r>
                        <a:rPr lang="en-US" sz="1600" b="1" dirty="0" smtClean="0">
                          <a:latin typeface="Arial"/>
                          <a:ea typeface="Times New Roman"/>
                          <a:cs typeface="Times New Roman"/>
                        </a:rPr>
                        <a:t> y</a:t>
                      </a:r>
                      <a:endParaRPr lang="en-US" sz="1600" b="1"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latin typeface="Arial"/>
                          <a:ea typeface="Times New Roman"/>
                          <a:cs typeface="Times New Roman"/>
                        </a:rPr>
                        <a:t>h</a:t>
                      </a:r>
                      <a:r>
                        <a:rPr lang="en-US" sz="1600" b="1" baseline="0" dirty="0" smtClean="0">
                          <a:latin typeface="Arial"/>
                          <a:ea typeface="Times New Roman"/>
                          <a:cs typeface="Times New Roman"/>
                        </a:rPr>
                        <a:t> </a:t>
                      </a:r>
                      <a:r>
                        <a:rPr lang="en-US" sz="1600" b="1" dirty="0" smtClean="0">
                          <a:latin typeface="Arial"/>
                          <a:ea typeface="Times New Roman"/>
                          <a:cs typeface="Times New Roman"/>
                        </a:rPr>
                        <a:t>= 0.1</a:t>
                      </a:r>
                      <a:endParaRPr lang="en-US" sz="1600" b="1"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latin typeface="Arial"/>
                          <a:ea typeface="Times New Roman"/>
                          <a:cs typeface="Times New Roman"/>
                        </a:rPr>
                        <a:t>h</a:t>
                      </a:r>
                      <a:r>
                        <a:rPr lang="en-US" sz="1600" b="1" baseline="0" dirty="0" smtClean="0">
                          <a:latin typeface="Arial"/>
                          <a:ea typeface="Times New Roman"/>
                          <a:cs typeface="Times New Roman"/>
                        </a:rPr>
                        <a:t> </a:t>
                      </a:r>
                      <a:r>
                        <a:rPr lang="en-US" sz="1600" b="1" dirty="0" smtClean="0">
                          <a:latin typeface="Arial"/>
                          <a:ea typeface="Times New Roman"/>
                          <a:cs typeface="Times New Roman"/>
                        </a:rPr>
                        <a:t>= 0.05</a:t>
                      </a:r>
                      <a:endParaRPr lang="en-US" sz="1600" b="1"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latin typeface="Arial"/>
                          <a:ea typeface="Times New Roman"/>
                          <a:cs typeface="Times New Roman"/>
                        </a:rPr>
                        <a:t>h</a:t>
                      </a:r>
                      <a:r>
                        <a:rPr lang="en-US" sz="1600" b="1" baseline="0" dirty="0" smtClean="0">
                          <a:latin typeface="Arial"/>
                          <a:ea typeface="Times New Roman"/>
                          <a:cs typeface="Times New Roman"/>
                        </a:rPr>
                        <a:t> </a:t>
                      </a:r>
                      <a:r>
                        <a:rPr lang="en-US" sz="1600" b="1" dirty="0" smtClean="0">
                          <a:latin typeface="Arial"/>
                          <a:ea typeface="Times New Roman"/>
                          <a:cs typeface="Times New Roman"/>
                        </a:rPr>
                        <a:t>= 0.025</a:t>
                      </a:r>
                      <a:endParaRPr lang="en-US" sz="1600" b="1"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latin typeface="Arial"/>
                          <a:ea typeface="Times New Roman"/>
                          <a:cs typeface="Times New Roman"/>
                        </a:rPr>
                        <a:t>h</a:t>
                      </a:r>
                      <a:r>
                        <a:rPr lang="en-US" sz="1600" b="1" baseline="0" dirty="0" smtClean="0">
                          <a:latin typeface="Arial"/>
                          <a:ea typeface="Times New Roman"/>
                          <a:cs typeface="Times New Roman"/>
                        </a:rPr>
                        <a:t> </a:t>
                      </a:r>
                      <a:r>
                        <a:rPr lang="en-US" sz="1600" b="1" dirty="0" smtClean="0">
                          <a:latin typeface="Arial"/>
                          <a:ea typeface="Times New Roman"/>
                          <a:cs typeface="Times New Roman"/>
                        </a:rPr>
                        <a:t>= 0.01</a:t>
                      </a:r>
                      <a:endParaRPr lang="en-US" sz="1600" b="1"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6859">
                <a:tc>
                  <a:txBody>
                    <a:bodyPr/>
                    <a:lstStyle/>
                    <a:p>
                      <a:pPr marL="0" marR="0" algn="ctr">
                        <a:lnSpc>
                          <a:spcPct val="115000"/>
                        </a:lnSpc>
                        <a:spcBef>
                          <a:spcPts val="0"/>
                        </a:spcBef>
                        <a:spcAft>
                          <a:spcPts val="0"/>
                        </a:spcAft>
                      </a:pPr>
                      <a:r>
                        <a:rPr lang="en-US" sz="1600" dirty="0" smtClean="0">
                          <a:latin typeface="Arial"/>
                          <a:ea typeface="Times New Roman"/>
                          <a:cs typeface="Times New Roman"/>
                        </a:rPr>
                        <a:t>0.0</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latin typeface="Arial"/>
                          <a:ea typeface="Times New Roman"/>
                          <a:cs typeface="Times New Roman"/>
                        </a:rPr>
                        <a:t>1.0000</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latin typeface="Arial"/>
                          <a:ea typeface="Times New Roman"/>
                          <a:cs typeface="Times New Roman"/>
                        </a:rPr>
                        <a:t>1.0000</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latin typeface="Arial"/>
                          <a:ea typeface="Times New Roman"/>
                          <a:cs typeface="Times New Roman"/>
                        </a:rPr>
                        <a:t>1.0000</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latin typeface="Arial"/>
                          <a:ea typeface="Times New Roman"/>
                          <a:cs typeface="Times New Roman"/>
                        </a:rPr>
                        <a:t>1.0000</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dirty="0" smtClean="0">
                          <a:latin typeface="Arial"/>
                          <a:ea typeface="Times New Roman"/>
                          <a:cs typeface="Times New Roman"/>
                        </a:rPr>
                        <a:t>1.0000</a:t>
                      </a:r>
                      <a:endParaRPr lang="en-US" sz="1600" dirty="0" smtClean="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6859">
                <a:tc>
                  <a:txBody>
                    <a:bodyPr/>
                    <a:lstStyle/>
                    <a:p>
                      <a:pPr marL="0" marR="0" algn="ctr">
                        <a:lnSpc>
                          <a:spcPct val="115000"/>
                        </a:lnSpc>
                        <a:spcBef>
                          <a:spcPts val="0"/>
                        </a:spcBef>
                        <a:spcAft>
                          <a:spcPts val="0"/>
                        </a:spcAft>
                      </a:pPr>
                      <a:r>
                        <a:rPr lang="en-US" sz="1600" dirty="0">
                          <a:latin typeface="Arial"/>
                          <a:ea typeface="Times New Roman"/>
                          <a:cs typeface="Times New Roman"/>
                        </a:rPr>
                        <a:t>1.0</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Arial"/>
                          <a:ea typeface="Times New Roman"/>
                          <a:cs typeface="Times New Roman"/>
                        </a:rPr>
                        <a:t>2.1151</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Arial"/>
                          <a:ea typeface="Times New Roman"/>
                          <a:cs typeface="Times New Roman"/>
                        </a:rPr>
                        <a:t>2.2164</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Arial"/>
                          <a:ea typeface="Times New Roman"/>
                          <a:cs typeface="Times New Roman"/>
                        </a:rPr>
                        <a:t>2.1651</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Arial"/>
                          <a:ea typeface="Times New Roman"/>
                          <a:cs typeface="Times New Roman"/>
                        </a:rPr>
                        <a:t>2.1399</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Arial"/>
                          <a:ea typeface="Times New Roman"/>
                          <a:cs typeface="Times New Roman"/>
                        </a:rPr>
                        <a:t>2.1250</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6859">
                <a:tc>
                  <a:txBody>
                    <a:bodyPr/>
                    <a:lstStyle/>
                    <a:p>
                      <a:pPr marL="0" marR="0" algn="ctr">
                        <a:lnSpc>
                          <a:spcPct val="115000"/>
                        </a:lnSpc>
                        <a:spcBef>
                          <a:spcPts val="0"/>
                        </a:spcBef>
                        <a:spcAft>
                          <a:spcPts val="0"/>
                        </a:spcAft>
                      </a:pPr>
                      <a:r>
                        <a:rPr lang="en-US" sz="1600" dirty="0">
                          <a:latin typeface="Arial"/>
                          <a:ea typeface="Times New Roman"/>
                          <a:cs typeface="Times New Roman"/>
                        </a:rPr>
                        <a:t>2.0</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Arial"/>
                          <a:ea typeface="Times New Roman"/>
                          <a:cs typeface="Times New Roman"/>
                        </a:rPr>
                        <a:t>1.2176</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Arial"/>
                          <a:ea typeface="Times New Roman"/>
                          <a:cs typeface="Times New Roman"/>
                        </a:rPr>
                        <a:t>1.3397</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Arial"/>
                          <a:ea typeface="Times New Roman"/>
                          <a:cs typeface="Times New Roman"/>
                        </a:rPr>
                        <a:t>1.2780</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Arial"/>
                          <a:ea typeface="Times New Roman"/>
                          <a:cs typeface="Times New Roman"/>
                        </a:rPr>
                        <a:t>1.2476</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Arial"/>
                          <a:ea typeface="Times New Roman"/>
                          <a:cs typeface="Times New Roman"/>
                        </a:rPr>
                        <a:t>1.2295</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6859">
                <a:tc>
                  <a:txBody>
                    <a:bodyPr/>
                    <a:lstStyle/>
                    <a:p>
                      <a:pPr marL="0" marR="0" algn="ctr">
                        <a:lnSpc>
                          <a:spcPct val="115000"/>
                        </a:lnSpc>
                        <a:spcBef>
                          <a:spcPts val="0"/>
                        </a:spcBef>
                        <a:spcAft>
                          <a:spcPts val="0"/>
                        </a:spcAft>
                      </a:pPr>
                      <a:r>
                        <a:rPr lang="en-US" sz="1600" dirty="0">
                          <a:latin typeface="Arial"/>
                          <a:ea typeface="Times New Roman"/>
                          <a:cs typeface="Times New Roman"/>
                        </a:rPr>
                        <a:t>3.0</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Arial"/>
                          <a:ea typeface="Times New Roman"/>
                          <a:cs typeface="Times New Roman"/>
                        </a:rPr>
                        <a:t>-0.9007</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Arial"/>
                          <a:ea typeface="Times New Roman"/>
                          <a:cs typeface="Times New Roman"/>
                        </a:rPr>
                        <a:t>-0.7903</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Arial"/>
                          <a:ea typeface="Times New Roman"/>
                          <a:cs typeface="Times New Roman"/>
                        </a:rPr>
                        <a:t>-0.8459</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Arial"/>
                          <a:ea typeface="Times New Roman"/>
                          <a:cs typeface="Times New Roman"/>
                        </a:rPr>
                        <a:t>-0.8734</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Arial"/>
                          <a:ea typeface="Times New Roman"/>
                          <a:cs typeface="Times New Roman"/>
                        </a:rPr>
                        <a:t>-0.8898</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6859">
                <a:tc>
                  <a:txBody>
                    <a:bodyPr/>
                    <a:lstStyle/>
                    <a:p>
                      <a:pPr marL="0" marR="0" algn="ctr">
                        <a:lnSpc>
                          <a:spcPct val="115000"/>
                        </a:lnSpc>
                        <a:spcBef>
                          <a:spcPts val="0"/>
                        </a:spcBef>
                        <a:spcAft>
                          <a:spcPts val="0"/>
                        </a:spcAft>
                      </a:pPr>
                      <a:r>
                        <a:rPr lang="en-US" sz="1600">
                          <a:latin typeface="Arial"/>
                          <a:ea typeface="Times New Roman"/>
                          <a:cs typeface="Times New Roman"/>
                        </a:rPr>
                        <a:t>4.0</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Arial"/>
                          <a:ea typeface="Times New Roman"/>
                          <a:cs typeface="Times New Roman"/>
                        </a:rPr>
                        <a:t>-3.7594</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Arial"/>
                          <a:ea typeface="Times New Roman"/>
                          <a:cs typeface="Times New Roman"/>
                        </a:rPr>
                        <a:t>-3.6707</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Arial"/>
                          <a:ea typeface="Times New Roman"/>
                          <a:cs typeface="Times New Roman"/>
                        </a:rPr>
                        <a:t>-3.7152</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Arial"/>
                          <a:ea typeface="Times New Roman"/>
                          <a:cs typeface="Times New Roman"/>
                        </a:rPr>
                        <a:t>-3.7373</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Arial"/>
                          <a:ea typeface="Times New Roman"/>
                          <a:cs typeface="Times New Roman"/>
                        </a:rPr>
                        <a:t>-3.7506</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6859">
                <a:tc>
                  <a:txBody>
                    <a:bodyPr/>
                    <a:lstStyle/>
                    <a:p>
                      <a:pPr marL="0" marR="0" algn="ctr">
                        <a:lnSpc>
                          <a:spcPct val="115000"/>
                        </a:lnSpc>
                        <a:spcBef>
                          <a:spcPts val="0"/>
                        </a:spcBef>
                        <a:spcAft>
                          <a:spcPts val="0"/>
                        </a:spcAft>
                      </a:pPr>
                      <a:r>
                        <a:rPr lang="en-US" sz="1600">
                          <a:latin typeface="Arial"/>
                          <a:ea typeface="Times New Roman"/>
                          <a:cs typeface="Times New Roman"/>
                        </a:rPr>
                        <a:t>5.0</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Arial"/>
                          <a:ea typeface="Times New Roman"/>
                          <a:cs typeface="Times New Roman"/>
                        </a:rPr>
                        <a:t>-7.0671</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Arial"/>
                          <a:ea typeface="Times New Roman"/>
                          <a:cs typeface="Times New Roman"/>
                        </a:rPr>
                        <a:t>-7.0337</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Arial"/>
                          <a:ea typeface="Times New Roman"/>
                          <a:cs typeface="Times New Roman"/>
                        </a:rPr>
                        <a:t>-7.0337</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Arial"/>
                          <a:ea typeface="Times New Roman"/>
                          <a:cs typeface="Times New Roman"/>
                        </a:rPr>
                        <a:t>-7.0504</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Arial"/>
                          <a:ea typeface="Times New Roman"/>
                          <a:cs typeface="Times New Roman"/>
                        </a:rPr>
                        <a:t>-7.0604</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z="3200" smtClean="0">
                <a:solidFill>
                  <a:srgbClr val="2125D7"/>
                </a:solidFill>
              </a:rPr>
              <a:t>Example 2:  Euler’s Method</a:t>
            </a:r>
            <a:r>
              <a:rPr lang="en-US" smtClean="0">
                <a:solidFill>
                  <a:srgbClr val="2125D7"/>
                </a:solidFill>
              </a:rPr>
              <a:t>  </a:t>
            </a:r>
            <a:r>
              <a:rPr lang="en-US" sz="2400" smtClean="0">
                <a:solidFill>
                  <a:srgbClr val="2125D7"/>
                </a:solidFill>
              </a:rPr>
              <a:t>(3 of 3)</a:t>
            </a:r>
            <a:endParaRPr lang="en-US" sz="2400" smtClean="0"/>
          </a:p>
        </p:txBody>
      </p:sp>
      <p:sp>
        <p:nvSpPr>
          <p:cNvPr id="20483" name="Content Placeholder 4"/>
          <p:cNvSpPr>
            <a:spLocks noGrp="1"/>
          </p:cNvSpPr>
          <p:nvPr>
            <p:ph idx="1"/>
          </p:nvPr>
        </p:nvSpPr>
        <p:spPr>
          <a:xfrm>
            <a:off x="1062038" y="1766888"/>
            <a:ext cx="7769225" cy="4557712"/>
          </a:xfrm>
        </p:spPr>
        <p:txBody>
          <a:bodyPr/>
          <a:lstStyle/>
          <a:p>
            <a:pPr eaLnBrk="1" hangingPunct="1"/>
            <a:r>
              <a:rPr lang="en-US" smtClean="0"/>
              <a:t> </a:t>
            </a:r>
          </a:p>
        </p:txBody>
      </p:sp>
      <p:graphicFrame>
        <p:nvGraphicFramePr>
          <p:cNvPr id="8" name="Chart 7"/>
          <p:cNvGraphicFramePr/>
          <p:nvPr/>
        </p:nvGraphicFramePr>
        <p:xfrm>
          <a:off x="1752600" y="2057400"/>
          <a:ext cx="6400800" cy="4343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2"/>
          <p:cNvSpPr>
            <a:spLocks noGrp="1" noChangeArrowheads="1"/>
          </p:cNvSpPr>
          <p:nvPr>
            <p:ph type="title"/>
          </p:nvPr>
        </p:nvSpPr>
        <p:spPr/>
        <p:txBody>
          <a:bodyPr/>
          <a:lstStyle/>
          <a:p>
            <a:pPr eaLnBrk="1" hangingPunct="1"/>
            <a:r>
              <a:rPr lang="en-US" sz="3200" dirty="0" smtClean="0">
                <a:solidFill>
                  <a:srgbClr val="2125D7"/>
                </a:solidFill>
              </a:rPr>
              <a:t>Example 3:  Euler’s Method</a:t>
            </a:r>
            <a:r>
              <a:rPr lang="en-US" sz="3600" dirty="0" smtClean="0">
                <a:solidFill>
                  <a:srgbClr val="2125D7"/>
                </a:solidFill>
              </a:rPr>
              <a:t>  </a:t>
            </a:r>
            <a:r>
              <a:rPr lang="en-US" sz="2400" dirty="0" smtClean="0">
                <a:solidFill>
                  <a:srgbClr val="2125D7"/>
                </a:solidFill>
              </a:rPr>
              <a:t>(1 of 3)</a:t>
            </a:r>
          </a:p>
        </p:txBody>
      </p:sp>
      <p:sp>
        <p:nvSpPr>
          <p:cNvPr id="11270" name="Rectangle 3"/>
          <p:cNvSpPr>
            <a:spLocks noGrp="1" noChangeArrowheads="1"/>
          </p:cNvSpPr>
          <p:nvPr>
            <p:ph type="body" idx="1"/>
          </p:nvPr>
        </p:nvSpPr>
        <p:spPr>
          <a:xfrm>
            <a:off x="1143000" y="1676400"/>
            <a:ext cx="7467600" cy="4113213"/>
          </a:xfrm>
        </p:spPr>
        <p:txBody>
          <a:bodyPr/>
          <a:lstStyle/>
          <a:p>
            <a:pPr eaLnBrk="1" hangingPunct="1">
              <a:lnSpc>
                <a:spcPct val="90000"/>
              </a:lnSpc>
            </a:pPr>
            <a:r>
              <a:rPr lang="en-US" sz="2400" dirty="0" smtClean="0"/>
              <a:t>For the initial value problem</a:t>
            </a:r>
          </a:p>
          <a:p>
            <a:pPr eaLnBrk="1" hangingPunct="1">
              <a:lnSpc>
                <a:spcPct val="90000"/>
              </a:lnSpc>
            </a:pPr>
            <a:endParaRPr lang="en-US" sz="2200" dirty="0" smtClean="0"/>
          </a:p>
          <a:p>
            <a:pPr eaLnBrk="1" hangingPunct="1">
              <a:lnSpc>
                <a:spcPct val="90000"/>
              </a:lnSpc>
              <a:buFontTx/>
              <a:buNone/>
            </a:pPr>
            <a:r>
              <a:rPr lang="en-US" sz="2400" dirty="0" smtClean="0"/>
              <a:t>	we can use Euler’s method with </a:t>
            </a:r>
            <a:r>
              <a:rPr lang="en-US" sz="2400" i="1" dirty="0" smtClean="0"/>
              <a:t>h</a:t>
            </a:r>
            <a:r>
              <a:rPr lang="en-US" sz="2400" dirty="0" smtClean="0"/>
              <a:t> = 0.1 to approximate the solution at </a:t>
            </a:r>
            <a:r>
              <a:rPr lang="en-US" sz="2400" i="1" dirty="0" smtClean="0"/>
              <a:t>t</a:t>
            </a:r>
            <a:r>
              <a:rPr lang="en-US" sz="2400" dirty="0" smtClean="0"/>
              <a:t> = 1, 2, 3, and 4, as shown below.</a:t>
            </a:r>
          </a:p>
          <a:p>
            <a:pPr eaLnBrk="1" hangingPunct="1">
              <a:lnSpc>
                <a:spcPct val="90000"/>
              </a:lnSpc>
            </a:pPr>
            <a:endParaRPr lang="en-US" sz="2400" dirty="0" smtClean="0"/>
          </a:p>
          <a:p>
            <a:pPr eaLnBrk="1" hangingPunct="1">
              <a:lnSpc>
                <a:spcPct val="90000"/>
              </a:lnSpc>
            </a:pPr>
            <a:endParaRPr lang="en-US" sz="2400" dirty="0" smtClean="0"/>
          </a:p>
          <a:p>
            <a:pPr eaLnBrk="1" hangingPunct="1">
              <a:lnSpc>
                <a:spcPct val="90000"/>
              </a:lnSpc>
            </a:pPr>
            <a:endParaRPr lang="en-US" sz="2400" dirty="0" smtClean="0"/>
          </a:p>
          <a:p>
            <a:pPr eaLnBrk="1" hangingPunct="1">
              <a:lnSpc>
                <a:spcPct val="90000"/>
              </a:lnSpc>
            </a:pPr>
            <a:endParaRPr lang="en-US" sz="2400" dirty="0" smtClean="0"/>
          </a:p>
          <a:p>
            <a:pPr eaLnBrk="1" hangingPunct="1">
              <a:lnSpc>
                <a:spcPct val="90000"/>
              </a:lnSpc>
            </a:pPr>
            <a:endParaRPr lang="en-US" sz="2400" dirty="0" smtClean="0"/>
          </a:p>
          <a:p>
            <a:pPr eaLnBrk="1" hangingPunct="1">
              <a:lnSpc>
                <a:spcPct val="90000"/>
              </a:lnSpc>
            </a:pPr>
            <a:r>
              <a:rPr lang="en-US" sz="2400" dirty="0" smtClean="0"/>
              <a:t>Exact solution (by integrating factor method, e. g.,):</a:t>
            </a:r>
            <a:r>
              <a:rPr lang="en-US" sz="2800" dirty="0" smtClean="0"/>
              <a:t>     </a:t>
            </a:r>
          </a:p>
        </p:txBody>
      </p:sp>
      <p:graphicFrame>
        <p:nvGraphicFramePr>
          <p:cNvPr id="11266" name="Object 5"/>
          <p:cNvGraphicFramePr>
            <a:graphicFrameLocks noChangeAspect="1"/>
          </p:cNvGraphicFramePr>
          <p:nvPr/>
        </p:nvGraphicFramePr>
        <p:xfrm>
          <a:off x="1427163" y="3289300"/>
          <a:ext cx="5919787" cy="2032000"/>
        </p:xfrm>
        <a:graphic>
          <a:graphicData uri="http://schemas.openxmlformats.org/presentationml/2006/ole">
            <p:oleObj spid="_x0000_s11266" name="Equation" r:id="rId3" imgW="3327120" imgH="1143000" progId="Equation.3">
              <p:embed/>
            </p:oleObj>
          </a:graphicData>
        </a:graphic>
      </p:graphicFrame>
      <p:graphicFrame>
        <p:nvGraphicFramePr>
          <p:cNvPr id="11267" name="Object 6"/>
          <p:cNvGraphicFramePr>
            <a:graphicFrameLocks noChangeAspect="1"/>
          </p:cNvGraphicFramePr>
          <p:nvPr/>
        </p:nvGraphicFramePr>
        <p:xfrm>
          <a:off x="2286000" y="2057400"/>
          <a:ext cx="2895600" cy="403225"/>
        </p:xfrm>
        <a:graphic>
          <a:graphicData uri="http://schemas.openxmlformats.org/presentationml/2006/ole">
            <p:oleObj spid="_x0000_s11267" name="Equation" r:id="rId4" imgW="1460160" imgH="203040" progId="Equation.3">
              <p:embed/>
            </p:oleObj>
          </a:graphicData>
        </a:graphic>
      </p:graphicFrame>
      <p:graphicFrame>
        <p:nvGraphicFramePr>
          <p:cNvPr id="11268" name="Object 10"/>
          <p:cNvGraphicFramePr>
            <a:graphicFrameLocks noChangeAspect="1"/>
          </p:cNvGraphicFramePr>
          <p:nvPr/>
        </p:nvGraphicFramePr>
        <p:xfrm>
          <a:off x="1524000" y="5715000"/>
          <a:ext cx="2362200" cy="739775"/>
        </p:xfrm>
        <a:graphic>
          <a:graphicData uri="http://schemas.openxmlformats.org/presentationml/2006/ole">
            <p:oleObj spid="_x0000_s11268" name="Equation" r:id="rId5" imgW="1257120" imgH="393480" progId="Equation.3">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p:nvPr>
        </p:nvSpPr>
        <p:spPr/>
        <p:txBody>
          <a:bodyPr/>
          <a:lstStyle/>
          <a:p>
            <a:pPr eaLnBrk="1" hangingPunct="1"/>
            <a:r>
              <a:rPr lang="en-US" sz="3200" smtClean="0">
                <a:solidFill>
                  <a:srgbClr val="2125D7"/>
                </a:solidFill>
              </a:rPr>
              <a:t>Example 3:  Error Analysis  </a:t>
            </a:r>
            <a:r>
              <a:rPr lang="en-US" sz="2400" smtClean="0">
                <a:solidFill>
                  <a:srgbClr val="2125D7"/>
                </a:solidFill>
              </a:rPr>
              <a:t>(2 of 3)</a:t>
            </a:r>
          </a:p>
        </p:txBody>
      </p:sp>
      <p:sp>
        <p:nvSpPr>
          <p:cNvPr id="12294" name="Rectangle 3"/>
          <p:cNvSpPr>
            <a:spLocks noGrp="1" noChangeArrowheads="1"/>
          </p:cNvSpPr>
          <p:nvPr>
            <p:ph type="body" idx="1"/>
          </p:nvPr>
        </p:nvSpPr>
        <p:spPr>
          <a:xfrm>
            <a:off x="914400" y="1676400"/>
            <a:ext cx="7916863" cy="4876800"/>
          </a:xfrm>
        </p:spPr>
        <p:txBody>
          <a:bodyPr/>
          <a:lstStyle/>
          <a:p>
            <a:pPr eaLnBrk="1" hangingPunct="1"/>
            <a:r>
              <a:rPr lang="en-US" sz="2400" dirty="0" smtClean="0"/>
              <a:t>The first ten Euler </a:t>
            </a:r>
            <a:r>
              <a:rPr lang="en-US" sz="2400" dirty="0" err="1" smtClean="0"/>
              <a:t>approxs</a:t>
            </a:r>
            <a:r>
              <a:rPr lang="en-US" sz="2400" dirty="0" smtClean="0"/>
              <a:t> are given in table below on left.  A table of approximations for </a:t>
            </a:r>
            <a:r>
              <a:rPr lang="en-US" sz="2400" i="1" dirty="0" smtClean="0"/>
              <a:t>t</a:t>
            </a:r>
            <a:r>
              <a:rPr lang="en-US" sz="2400" dirty="0" smtClean="0"/>
              <a:t> = 0, 1, 2, 3 is given on right.  Can you find the numerical results with </a:t>
            </a:r>
            <a:r>
              <a:rPr lang="en-US" sz="2400" i="1" dirty="0" smtClean="0"/>
              <a:t>h</a:t>
            </a:r>
            <a:r>
              <a:rPr lang="en-US" sz="2400" dirty="0" smtClean="0"/>
              <a:t> = .05, .025, 0.01 ?</a:t>
            </a:r>
          </a:p>
          <a:p>
            <a:pPr eaLnBrk="1" hangingPunct="1"/>
            <a:r>
              <a:rPr lang="en-US" sz="2400" dirty="0" smtClean="0"/>
              <a:t>Any way, the errors are small initially, but quickly reach an unacceptable level.  This suggests a nonlinear solution. </a:t>
            </a:r>
          </a:p>
        </p:txBody>
      </p:sp>
      <p:graphicFrame>
        <p:nvGraphicFramePr>
          <p:cNvPr id="12290" name="Object 1024"/>
          <p:cNvGraphicFramePr>
            <a:graphicFrameLocks noChangeAspect="1"/>
          </p:cNvGraphicFramePr>
          <p:nvPr/>
        </p:nvGraphicFramePr>
        <p:xfrm>
          <a:off x="1066800" y="3886200"/>
          <a:ext cx="3581400" cy="2592388"/>
        </p:xfrm>
        <a:graphic>
          <a:graphicData uri="http://schemas.openxmlformats.org/presentationml/2006/ole">
            <p:oleObj spid="_x0000_s12290" name="Worksheet" r:id="rId3" imgW="3084120" imgH="2210040" progId="Excel.Sheet.8">
              <p:embed/>
            </p:oleObj>
          </a:graphicData>
        </a:graphic>
      </p:graphicFrame>
      <p:graphicFrame>
        <p:nvGraphicFramePr>
          <p:cNvPr id="12291" name="Object 1025"/>
          <p:cNvGraphicFramePr>
            <a:graphicFrameLocks noChangeAspect="1"/>
          </p:cNvGraphicFramePr>
          <p:nvPr/>
        </p:nvGraphicFramePr>
        <p:xfrm>
          <a:off x="4876800" y="3886200"/>
          <a:ext cx="3962400" cy="1263650"/>
        </p:xfrm>
        <a:graphic>
          <a:graphicData uri="http://schemas.openxmlformats.org/presentationml/2006/ole">
            <p:oleObj spid="_x0000_s12291" name="Worksheet" r:id="rId4" imgW="3520080" imgH="1110600" progId="Excel.Sheet.8">
              <p:embed/>
            </p:oleObj>
          </a:graphicData>
        </a:graphic>
      </p:graphicFrame>
      <p:graphicFrame>
        <p:nvGraphicFramePr>
          <p:cNvPr id="12292" name="Object 1026"/>
          <p:cNvGraphicFramePr>
            <a:graphicFrameLocks noChangeAspect="1"/>
          </p:cNvGraphicFramePr>
          <p:nvPr/>
        </p:nvGraphicFramePr>
        <p:xfrm>
          <a:off x="5181600" y="5410200"/>
          <a:ext cx="2057400" cy="996950"/>
        </p:xfrm>
        <a:graphic>
          <a:graphicData uri="http://schemas.openxmlformats.org/presentationml/2006/ole">
            <p:oleObj spid="_x0000_s12292" name="Equation" r:id="rId5" imgW="1257120" imgH="609480" progId="Equation.3">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p:txBody>
          <a:bodyPr/>
          <a:lstStyle/>
          <a:p>
            <a:pPr eaLnBrk="1" hangingPunct="1"/>
            <a:r>
              <a:rPr lang="en-US" sz="3200" smtClean="0">
                <a:solidFill>
                  <a:srgbClr val="2125D7"/>
                </a:solidFill>
              </a:rPr>
              <a:t>Example 3:  Error Analysis &amp; Graphs  </a:t>
            </a:r>
            <a:r>
              <a:rPr lang="en-US" sz="2400" smtClean="0">
                <a:solidFill>
                  <a:srgbClr val="2125D7"/>
                </a:solidFill>
              </a:rPr>
              <a:t>(3 of 3)</a:t>
            </a:r>
          </a:p>
        </p:txBody>
      </p:sp>
      <p:sp>
        <p:nvSpPr>
          <p:cNvPr id="13317" name="Rectangle 3"/>
          <p:cNvSpPr>
            <a:spLocks noGrp="1" noChangeArrowheads="1"/>
          </p:cNvSpPr>
          <p:nvPr>
            <p:ph type="body" idx="1"/>
          </p:nvPr>
        </p:nvSpPr>
        <p:spPr>
          <a:xfrm>
            <a:off x="914400" y="1676400"/>
            <a:ext cx="7916863" cy="4876800"/>
          </a:xfrm>
        </p:spPr>
        <p:txBody>
          <a:bodyPr/>
          <a:lstStyle/>
          <a:p>
            <a:pPr eaLnBrk="1" hangingPunct="1"/>
            <a:r>
              <a:rPr lang="en-US" sz="2400" smtClean="0"/>
              <a:t>Given below are graphs showing the exact solution (red) plotted together with the Euler approximation (blue).   </a:t>
            </a:r>
          </a:p>
        </p:txBody>
      </p:sp>
      <p:graphicFrame>
        <p:nvGraphicFramePr>
          <p:cNvPr id="13314" name="Object 1024"/>
          <p:cNvGraphicFramePr>
            <a:graphicFrameLocks noChangeAspect="1"/>
          </p:cNvGraphicFramePr>
          <p:nvPr/>
        </p:nvGraphicFramePr>
        <p:xfrm>
          <a:off x="1143000" y="2590800"/>
          <a:ext cx="4191000" cy="1336675"/>
        </p:xfrm>
        <a:graphic>
          <a:graphicData uri="http://schemas.openxmlformats.org/presentationml/2006/ole">
            <p:oleObj spid="_x0000_s13314" name="Worksheet" r:id="rId3" imgW="3520080" imgH="1110600" progId="Excel.Sheet.8">
              <p:embed/>
            </p:oleObj>
          </a:graphicData>
        </a:graphic>
      </p:graphicFrame>
      <p:graphicFrame>
        <p:nvGraphicFramePr>
          <p:cNvPr id="13315" name="Object 1025"/>
          <p:cNvGraphicFramePr>
            <a:graphicFrameLocks noChangeAspect="1"/>
          </p:cNvGraphicFramePr>
          <p:nvPr/>
        </p:nvGraphicFramePr>
        <p:xfrm>
          <a:off x="5791200" y="2590800"/>
          <a:ext cx="2133600" cy="1035050"/>
        </p:xfrm>
        <a:graphic>
          <a:graphicData uri="http://schemas.openxmlformats.org/presentationml/2006/ole">
            <p:oleObj spid="_x0000_s13315" name="Equation" r:id="rId4" imgW="1257120" imgH="609480" progId="Equation.3">
              <p:embed/>
            </p:oleObj>
          </a:graphicData>
        </a:graphic>
      </p:graphicFrame>
      <p:pic>
        <p:nvPicPr>
          <p:cNvPr id="13318" name="Picture 9"/>
          <p:cNvPicPr>
            <a:picLocks noChangeAspect="1" noChangeArrowheads="1"/>
          </p:cNvPicPr>
          <p:nvPr/>
        </p:nvPicPr>
        <p:blipFill>
          <a:blip r:embed="rId5" cstate="print"/>
          <a:srcRect/>
          <a:stretch>
            <a:fillRect/>
          </a:stretch>
        </p:blipFill>
        <p:spPr bwMode="auto">
          <a:xfrm>
            <a:off x="1143000" y="4191000"/>
            <a:ext cx="3081338" cy="2287588"/>
          </a:xfrm>
          <a:prstGeom prst="rect">
            <a:avLst/>
          </a:prstGeom>
          <a:noFill/>
          <a:ln w="9525">
            <a:noFill/>
            <a:miter lim="800000"/>
            <a:headEnd/>
            <a:tailEnd/>
          </a:ln>
        </p:spPr>
      </p:pic>
      <p:pic>
        <p:nvPicPr>
          <p:cNvPr id="13319" name="Picture 10"/>
          <p:cNvPicPr>
            <a:picLocks noChangeAspect="1" noChangeArrowheads="1"/>
          </p:cNvPicPr>
          <p:nvPr/>
        </p:nvPicPr>
        <p:blipFill>
          <a:blip r:embed="rId6" cstate="print"/>
          <a:srcRect/>
          <a:stretch>
            <a:fillRect/>
          </a:stretch>
        </p:blipFill>
        <p:spPr bwMode="auto">
          <a:xfrm>
            <a:off x="4876800" y="4191000"/>
            <a:ext cx="3081338" cy="22875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pPr eaLnBrk="1" hangingPunct="1"/>
            <a:r>
              <a:rPr lang="en-US" sz="3200" smtClean="0">
                <a:solidFill>
                  <a:srgbClr val="2125D7"/>
                </a:solidFill>
                <a:cs typeface="Times New Roman" pitchFamily="18" charset="0"/>
              </a:rPr>
              <a:t>General Error Analysis Discussion   </a:t>
            </a:r>
            <a:r>
              <a:rPr lang="en-US" sz="2400" smtClean="0">
                <a:solidFill>
                  <a:srgbClr val="2125D7"/>
                </a:solidFill>
                <a:cs typeface="Times New Roman" pitchFamily="18" charset="0"/>
              </a:rPr>
              <a:t>(1 of 4)</a:t>
            </a:r>
          </a:p>
        </p:txBody>
      </p:sp>
      <p:sp>
        <p:nvSpPr>
          <p:cNvPr id="14340" name="Rectangle 3"/>
          <p:cNvSpPr>
            <a:spLocks noGrp="1" noChangeArrowheads="1"/>
          </p:cNvSpPr>
          <p:nvPr>
            <p:ph type="body" idx="1"/>
          </p:nvPr>
        </p:nvSpPr>
        <p:spPr>
          <a:xfrm>
            <a:off x="914400" y="1676400"/>
            <a:ext cx="7916863" cy="5029200"/>
          </a:xfrm>
        </p:spPr>
        <p:txBody>
          <a:bodyPr/>
          <a:lstStyle/>
          <a:p>
            <a:pPr eaLnBrk="1" hangingPunct="1"/>
            <a:r>
              <a:rPr lang="en-US" sz="2400" smtClean="0"/>
              <a:t>Recall that </a:t>
            </a:r>
            <a:r>
              <a:rPr lang="en-US" sz="2400" smtClean="0">
                <a:sym typeface="Symbol" pitchFamily="18" charset="2"/>
              </a:rPr>
              <a:t>if </a:t>
            </a:r>
            <a:r>
              <a:rPr lang="en-US" sz="2400" i="1" smtClean="0"/>
              <a:t>f</a:t>
            </a:r>
            <a:r>
              <a:rPr lang="en-US" sz="1200" i="1" smtClean="0"/>
              <a:t>  </a:t>
            </a:r>
            <a:r>
              <a:rPr lang="en-US" sz="2400" smtClean="0"/>
              <a:t>and </a:t>
            </a:r>
            <a:r>
              <a:rPr lang="en-US" sz="2400" smtClean="0">
                <a:sym typeface="Symbol" pitchFamily="18" charset="2"/>
              </a:rPr>
              <a:t></a:t>
            </a:r>
            <a:r>
              <a:rPr lang="en-US" sz="2400" i="1" smtClean="0"/>
              <a:t>f</a:t>
            </a:r>
            <a:r>
              <a:rPr lang="en-US" sz="1200" i="1" smtClean="0"/>
              <a:t> </a:t>
            </a:r>
            <a:r>
              <a:rPr lang="en-US" sz="2400" smtClean="0"/>
              <a:t>/</a:t>
            </a:r>
            <a:r>
              <a:rPr lang="en-US" sz="2400" smtClean="0">
                <a:sym typeface="Symbol" pitchFamily="18" charset="2"/>
              </a:rPr>
              <a:t></a:t>
            </a:r>
            <a:r>
              <a:rPr lang="en-US" sz="2400" i="1" smtClean="0">
                <a:sym typeface="Symbol" pitchFamily="18" charset="2"/>
              </a:rPr>
              <a:t>y</a:t>
            </a:r>
            <a:r>
              <a:rPr lang="en-US" sz="2400" smtClean="0">
                <a:sym typeface="Symbol" pitchFamily="18" charset="2"/>
              </a:rPr>
              <a:t> are continuous</a:t>
            </a:r>
            <a:r>
              <a:rPr lang="en-US" sz="2400" smtClean="0"/>
              <a:t>, then our first order initial value problem</a:t>
            </a:r>
          </a:p>
          <a:p>
            <a:pPr eaLnBrk="1" hangingPunct="1"/>
            <a:endParaRPr lang="en-US" sz="2400" smtClean="0"/>
          </a:p>
          <a:p>
            <a:pPr eaLnBrk="1" hangingPunct="1">
              <a:buFontTx/>
              <a:buNone/>
            </a:pPr>
            <a:r>
              <a:rPr lang="en-US" sz="2400" smtClean="0">
                <a:sym typeface="Symbol" pitchFamily="18" charset="2"/>
              </a:rPr>
              <a:t>	has a solution </a:t>
            </a:r>
            <a:r>
              <a:rPr lang="en-US" sz="2400" i="1" smtClean="0"/>
              <a:t>y</a:t>
            </a:r>
            <a:r>
              <a:rPr lang="en-US" sz="2400" smtClean="0"/>
              <a:t> = </a:t>
            </a:r>
            <a:r>
              <a:rPr lang="en-US" sz="2400" i="1" smtClean="0">
                <a:sym typeface="Symbol" pitchFamily="18" charset="2"/>
              </a:rPr>
              <a:t></a:t>
            </a:r>
            <a:r>
              <a:rPr lang="en-US" sz="2400" smtClean="0">
                <a:sym typeface="Symbol" pitchFamily="18" charset="2"/>
              </a:rPr>
              <a:t>(</a:t>
            </a:r>
            <a:r>
              <a:rPr lang="en-US" sz="2400" i="1" smtClean="0">
                <a:sym typeface="Symbol" pitchFamily="18" charset="2"/>
              </a:rPr>
              <a:t>t</a:t>
            </a:r>
            <a:r>
              <a:rPr lang="en-US" sz="2400" smtClean="0">
                <a:sym typeface="Symbol" pitchFamily="18" charset="2"/>
              </a:rPr>
              <a:t>) in some interval about </a:t>
            </a:r>
            <a:r>
              <a:rPr lang="en-US" sz="2400" i="1" smtClean="0">
                <a:sym typeface="Symbol" pitchFamily="18" charset="2"/>
              </a:rPr>
              <a:t>t</a:t>
            </a:r>
            <a:r>
              <a:rPr lang="en-US" sz="2400" baseline="-25000" smtClean="0">
                <a:sym typeface="Symbol" pitchFamily="18" charset="2"/>
              </a:rPr>
              <a:t>0</a:t>
            </a:r>
            <a:r>
              <a:rPr lang="en-US" sz="2400" smtClean="0">
                <a:sym typeface="Symbol" pitchFamily="18" charset="2"/>
              </a:rPr>
              <a:t>.  </a:t>
            </a:r>
          </a:p>
          <a:p>
            <a:pPr eaLnBrk="1" hangingPunct="1"/>
            <a:r>
              <a:rPr lang="en-US" sz="2400" smtClean="0">
                <a:sym typeface="Symbol" pitchFamily="18" charset="2"/>
              </a:rPr>
              <a:t>In fact, the equation has infinitely many solutions, each one indexed by a constant </a:t>
            </a:r>
            <a:r>
              <a:rPr lang="en-US" sz="2400" i="1" smtClean="0">
                <a:sym typeface="Symbol" pitchFamily="18" charset="2"/>
              </a:rPr>
              <a:t>c</a:t>
            </a:r>
            <a:r>
              <a:rPr lang="en-US" sz="2400" smtClean="0">
                <a:sym typeface="Symbol" pitchFamily="18" charset="2"/>
              </a:rPr>
              <a:t> determined by the initial condition. </a:t>
            </a:r>
          </a:p>
          <a:p>
            <a:pPr eaLnBrk="1" hangingPunct="1"/>
            <a:r>
              <a:rPr lang="en-US" sz="2400" smtClean="0">
                <a:sym typeface="Symbol" pitchFamily="18" charset="2"/>
              </a:rPr>
              <a:t>Thus </a:t>
            </a:r>
            <a:r>
              <a:rPr lang="en-US" sz="2400" i="1" smtClean="0">
                <a:sym typeface="Symbol" pitchFamily="18" charset="2"/>
              </a:rPr>
              <a:t></a:t>
            </a:r>
            <a:r>
              <a:rPr lang="en-US" sz="2400" smtClean="0">
                <a:sym typeface="Symbol" pitchFamily="18" charset="2"/>
              </a:rPr>
              <a:t> is the member of an infinite family of solutions that satisfies </a:t>
            </a:r>
            <a:r>
              <a:rPr lang="en-US" sz="2400" i="1" smtClean="0">
                <a:sym typeface="Symbol" pitchFamily="18" charset="2"/>
              </a:rPr>
              <a:t></a:t>
            </a:r>
            <a:r>
              <a:rPr lang="en-US" sz="2400" smtClean="0">
                <a:sym typeface="Symbol" pitchFamily="18" charset="2"/>
              </a:rPr>
              <a:t>(</a:t>
            </a:r>
            <a:r>
              <a:rPr lang="en-US" sz="2400" i="1" smtClean="0">
                <a:sym typeface="Symbol" pitchFamily="18" charset="2"/>
              </a:rPr>
              <a:t>t</a:t>
            </a:r>
            <a:r>
              <a:rPr lang="en-US" sz="2400" baseline="-25000" smtClean="0">
                <a:sym typeface="Symbol" pitchFamily="18" charset="2"/>
              </a:rPr>
              <a:t>0</a:t>
            </a:r>
            <a:r>
              <a:rPr lang="en-US" sz="2400" smtClean="0">
                <a:sym typeface="Symbol" pitchFamily="18" charset="2"/>
              </a:rPr>
              <a:t>) = </a:t>
            </a:r>
            <a:r>
              <a:rPr lang="en-US" sz="2400" i="1" smtClean="0">
                <a:sym typeface="Symbol" pitchFamily="18" charset="2"/>
              </a:rPr>
              <a:t>y</a:t>
            </a:r>
            <a:r>
              <a:rPr lang="en-US" sz="2400" baseline="-25000" smtClean="0">
                <a:sym typeface="Symbol" pitchFamily="18" charset="2"/>
              </a:rPr>
              <a:t>0</a:t>
            </a:r>
            <a:r>
              <a:rPr lang="en-US" sz="2400" smtClean="0">
                <a:sym typeface="Symbol" pitchFamily="18" charset="2"/>
              </a:rPr>
              <a:t>. </a:t>
            </a:r>
          </a:p>
        </p:txBody>
      </p:sp>
      <p:graphicFrame>
        <p:nvGraphicFramePr>
          <p:cNvPr id="14338" name="Object 4"/>
          <p:cNvGraphicFramePr>
            <a:graphicFrameLocks noChangeAspect="1"/>
          </p:cNvGraphicFramePr>
          <p:nvPr/>
        </p:nvGraphicFramePr>
        <p:xfrm>
          <a:off x="2209800" y="2514600"/>
          <a:ext cx="2657475" cy="427038"/>
        </p:xfrm>
        <a:graphic>
          <a:graphicData uri="http://schemas.openxmlformats.org/presentationml/2006/ole">
            <p:oleObj spid="_x0000_s14338" name="Equation" r:id="rId3" imgW="1422360" imgH="228600" progId="Equation.3">
              <p:embed/>
            </p:oleObj>
          </a:graphicData>
        </a:graphic>
      </p:graphicFrame>
      <p:pic>
        <p:nvPicPr>
          <p:cNvPr id="14341" name="Picture 5"/>
          <p:cNvPicPr>
            <a:picLocks noChangeAspect="1" noChangeArrowheads="1"/>
          </p:cNvPicPr>
          <p:nvPr/>
        </p:nvPicPr>
        <p:blipFill>
          <a:blip r:embed="rId4" cstate="print"/>
          <a:srcRect/>
          <a:stretch>
            <a:fillRect/>
          </a:stretch>
        </p:blipFill>
        <p:spPr bwMode="auto">
          <a:xfrm>
            <a:off x="6248400" y="4914900"/>
            <a:ext cx="2400300" cy="1781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z="3200" smtClean="0">
                <a:solidFill>
                  <a:srgbClr val="2125D7"/>
                </a:solidFill>
                <a:cs typeface="Times New Roman" pitchFamily="18" charset="0"/>
              </a:rPr>
              <a:t>General Error Analysis Discussion   </a:t>
            </a:r>
            <a:r>
              <a:rPr lang="en-US" sz="2400" smtClean="0">
                <a:solidFill>
                  <a:srgbClr val="2125D7"/>
                </a:solidFill>
                <a:cs typeface="Times New Roman" pitchFamily="18" charset="0"/>
              </a:rPr>
              <a:t>(2 of 4)</a:t>
            </a:r>
          </a:p>
        </p:txBody>
      </p:sp>
      <p:sp>
        <p:nvSpPr>
          <p:cNvPr id="21507" name="Rectangle 3"/>
          <p:cNvSpPr>
            <a:spLocks noGrp="1" noChangeArrowheads="1"/>
          </p:cNvSpPr>
          <p:nvPr>
            <p:ph type="body" idx="1"/>
          </p:nvPr>
        </p:nvSpPr>
        <p:spPr>
          <a:xfrm>
            <a:off x="762000" y="1676400"/>
            <a:ext cx="7916863" cy="5029200"/>
          </a:xfrm>
        </p:spPr>
        <p:txBody>
          <a:bodyPr/>
          <a:lstStyle/>
          <a:p>
            <a:pPr eaLnBrk="1" hangingPunct="1"/>
            <a:r>
              <a:rPr lang="en-US" sz="2400" smtClean="0">
                <a:sym typeface="Symbol" pitchFamily="18" charset="2"/>
              </a:rPr>
              <a:t>The first step of Euler’s method uses the tangent line to </a:t>
            </a:r>
            <a:r>
              <a:rPr lang="en-US" sz="2400" i="1" smtClean="0">
                <a:sym typeface="Symbol" pitchFamily="18" charset="2"/>
              </a:rPr>
              <a:t></a:t>
            </a:r>
            <a:r>
              <a:rPr lang="en-US" sz="2400" smtClean="0">
                <a:sym typeface="Symbol" pitchFamily="18" charset="2"/>
              </a:rPr>
              <a:t>  at the point (</a:t>
            </a:r>
            <a:r>
              <a:rPr lang="en-US" sz="2400" i="1" smtClean="0">
                <a:sym typeface="Symbol" pitchFamily="18" charset="2"/>
              </a:rPr>
              <a:t>t</a:t>
            </a:r>
            <a:r>
              <a:rPr lang="en-US" sz="2400" baseline="-25000" smtClean="0">
                <a:sym typeface="Symbol" pitchFamily="18" charset="2"/>
              </a:rPr>
              <a:t>0</a:t>
            </a:r>
            <a:r>
              <a:rPr lang="en-US" sz="2400" smtClean="0">
                <a:sym typeface="Symbol" pitchFamily="18" charset="2"/>
              </a:rPr>
              <a:t>, </a:t>
            </a:r>
            <a:r>
              <a:rPr lang="en-US" sz="2400" i="1" smtClean="0">
                <a:sym typeface="Symbol" pitchFamily="18" charset="2"/>
              </a:rPr>
              <a:t>y</a:t>
            </a:r>
            <a:r>
              <a:rPr lang="en-US" sz="2400" baseline="-25000" smtClean="0">
                <a:sym typeface="Symbol" pitchFamily="18" charset="2"/>
              </a:rPr>
              <a:t>0</a:t>
            </a:r>
            <a:r>
              <a:rPr lang="en-US" sz="2400" smtClean="0">
                <a:sym typeface="Symbol" pitchFamily="18" charset="2"/>
              </a:rPr>
              <a:t>) in order to estimate </a:t>
            </a:r>
            <a:r>
              <a:rPr lang="en-US" sz="2400" i="1" smtClean="0">
                <a:sym typeface="Symbol" pitchFamily="18" charset="2"/>
              </a:rPr>
              <a:t></a:t>
            </a:r>
            <a:r>
              <a:rPr lang="en-US" sz="2400" smtClean="0">
                <a:sym typeface="Symbol" pitchFamily="18" charset="2"/>
              </a:rPr>
              <a:t>(</a:t>
            </a:r>
            <a:r>
              <a:rPr lang="en-US" sz="2400" i="1" smtClean="0">
                <a:sym typeface="Symbol" pitchFamily="18" charset="2"/>
              </a:rPr>
              <a:t>t</a:t>
            </a:r>
            <a:r>
              <a:rPr lang="en-US" sz="2400" baseline="-25000" smtClean="0">
                <a:sym typeface="Symbol" pitchFamily="18" charset="2"/>
              </a:rPr>
              <a:t>1</a:t>
            </a:r>
            <a:r>
              <a:rPr lang="en-US" sz="2400" smtClean="0">
                <a:sym typeface="Symbol" pitchFamily="18" charset="2"/>
              </a:rPr>
              <a:t>) with </a:t>
            </a:r>
            <a:r>
              <a:rPr lang="en-US" sz="2400" i="1" smtClean="0">
                <a:sym typeface="Symbol" pitchFamily="18" charset="2"/>
              </a:rPr>
              <a:t>y</a:t>
            </a:r>
            <a:r>
              <a:rPr lang="en-US" sz="2400" baseline="-25000" smtClean="0">
                <a:sym typeface="Symbol" pitchFamily="18" charset="2"/>
              </a:rPr>
              <a:t>1</a:t>
            </a:r>
            <a:r>
              <a:rPr lang="en-US" sz="2400" smtClean="0">
                <a:sym typeface="Symbol" pitchFamily="18" charset="2"/>
              </a:rPr>
              <a:t>.</a:t>
            </a:r>
          </a:p>
          <a:p>
            <a:pPr eaLnBrk="1" hangingPunct="1"/>
            <a:r>
              <a:rPr lang="en-US" sz="2400" smtClean="0">
                <a:sym typeface="Symbol" pitchFamily="18" charset="2"/>
              </a:rPr>
              <a:t>The point (</a:t>
            </a:r>
            <a:r>
              <a:rPr lang="en-US" sz="2400" i="1" smtClean="0">
                <a:sym typeface="Symbol" pitchFamily="18" charset="2"/>
              </a:rPr>
              <a:t>t</a:t>
            </a:r>
            <a:r>
              <a:rPr lang="en-US" sz="2400" baseline="-25000" smtClean="0">
                <a:sym typeface="Symbol" pitchFamily="18" charset="2"/>
              </a:rPr>
              <a:t>1</a:t>
            </a:r>
            <a:r>
              <a:rPr lang="en-US" sz="2400" smtClean="0">
                <a:sym typeface="Symbol" pitchFamily="18" charset="2"/>
              </a:rPr>
              <a:t>, </a:t>
            </a:r>
            <a:r>
              <a:rPr lang="en-US" sz="2400" i="1" smtClean="0">
                <a:sym typeface="Symbol" pitchFamily="18" charset="2"/>
              </a:rPr>
              <a:t>y</a:t>
            </a:r>
            <a:r>
              <a:rPr lang="en-US" sz="2400" baseline="-25000" smtClean="0">
                <a:sym typeface="Symbol" pitchFamily="18" charset="2"/>
              </a:rPr>
              <a:t>1</a:t>
            </a:r>
            <a:r>
              <a:rPr lang="en-US" sz="2400" smtClean="0">
                <a:sym typeface="Symbol" pitchFamily="18" charset="2"/>
              </a:rPr>
              <a:t>) is typically not on the graph of </a:t>
            </a:r>
            <a:r>
              <a:rPr lang="en-US" sz="2400" i="1" smtClean="0">
                <a:sym typeface="Symbol" pitchFamily="18" charset="2"/>
              </a:rPr>
              <a:t></a:t>
            </a:r>
            <a:r>
              <a:rPr lang="en-US" sz="2400" smtClean="0">
                <a:sym typeface="Symbol" pitchFamily="18" charset="2"/>
              </a:rPr>
              <a:t>, because </a:t>
            </a:r>
            <a:r>
              <a:rPr lang="en-US" sz="2400" i="1" smtClean="0">
                <a:sym typeface="Symbol" pitchFamily="18" charset="2"/>
              </a:rPr>
              <a:t>y</a:t>
            </a:r>
            <a:r>
              <a:rPr lang="en-US" sz="2400" baseline="-25000" smtClean="0">
                <a:sym typeface="Symbol" pitchFamily="18" charset="2"/>
              </a:rPr>
              <a:t>1</a:t>
            </a:r>
            <a:r>
              <a:rPr lang="en-US" sz="2400" smtClean="0">
                <a:sym typeface="Symbol" pitchFamily="18" charset="2"/>
              </a:rPr>
              <a:t> is an approximation of </a:t>
            </a:r>
            <a:r>
              <a:rPr lang="en-US" sz="2400" i="1" smtClean="0">
                <a:sym typeface="Symbol" pitchFamily="18" charset="2"/>
              </a:rPr>
              <a:t></a:t>
            </a:r>
            <a:r>
              <a:rPr lang="en-US" sz="2400" smtClean="0">
                <a:sym typeface="Symbol" pitchFamily="18" charset="2"/>
              </a:rPr>
              <a:t>(</a:t>
            </a:r>
            <a:r>
              <a:rPr lang="en-US" sz="2400" i="1" smtClean="0">
                <a:sym typeface="Symbol" pitchFamily="18" charset="2"/>
              </a:rPr>
              <a:t>t</a:t>
            </a:r>
            <a:r>
              <a:rPr lang="en-US" sz="2400" baseline="-25000" smtClean="0">
                <a:sym typeface="Symbol" pitchFamily="18" charset="2"/>
              </a:rPr>
              <a:t>1</a:t>
            </a:r>
            <a:r>
              <a:rPr lang="en-US" sz="2400" smtClean="0">
                <a:sym typeface="Symbol" pitchFamily="18" charset="2"/>
              </a:rPr>
              <a:t>).</a:t>
            </a:r>
          </a:p>
          <a:p>
            <a:pPr eaLnBrk="1" hangingPunct="1"/>
            <a:r>
              <a:rPr lang="en-US" sz="2400" smtClean="0">
                <a:sym typeface="Symbol" pitchFamily="18" charset="2"/>
              </a:rPr>
              <a:t>Thus the next iteration of Euler’s method does not use a tangent line approximation to </a:t>
            </a:r>
            <a:r>
              <a:rPr lang="en-US" sz="2400" i="1" smtClean="0">
                <a:sym typeface="Symbol" pitchFamily="18" charset="2"/>
              </a:rPr>
              <a:t></a:t>
            </a:r>
            <a:r>
              <a:rPr lang="en-US" sz="2400" smtClean="0">
                <a:sym typeface="Symbol" pitchFamily="18" charset="2"/>
              </a:rPr>
              <a:t>, but rather to a nearby solution </a:t>
            </a:r>
            <a:r>
              <a:rPr lang="en-US" sz="2400" i="1" smtClean="0">
                <a:sym typeface="Symbol" pitchFamily="18" charset="2"/>
              </a:rPr>
              <a:t></a:t>
            </a:r>
            <a:r>
              <a:rPr lang="en-US" sz="2400" baseline="-25000" smtClean="0">
                <a:sym typeface="Symbol" pitchFamily="18" charset="2"/>
              </a:rPr>
              <a:t>1</a:t>
            </a:r>
            <a:r>
              <a:rPr lang="en-US" sz="2400" smtClean="0">
                <a:sym typeface="Symbol" pitchFamily="18" charset="2"/>
              </a:rPr>
              <a:t> that passes through the point (</a:t>
            </a:r>
            <a:r>
              <a:rPr lang="en-US" sz="2400" i="1" smtClean="0">
                <a:sym typeface="Symbol" pitchFamily="18" charset="2"/>
              </a:rPr>
              <a:t>t</a:t>
            </a:r>
            <a:r>
              <a:rPr lang="en-US" sz="2400" baseline="-25000" smtClean="0">
                <a:sym typeface="Symbol" pitchFamily="18" charset="2"/>
              </a:rPr>
              <a:t>1</a:t>
            </a:r>
            <a:r>
              <a:rPr lang="en-US" sz="2400" smtClean="0">
                <a:sym typeface="Symbol" pitchFamily="18" charset="2"/>
              </a:rPr>
              <a:t>, </a:t>
            </a:r>
            <a:r>
              <a:rPr lang="en-US" sz="2400" i="1" smtClean="0">
                <a:sym typeface="Symbol" pitchFamily="18" charset="2"/>
              </a:rPr>
              <a:t>y</a:t>
            </a:r>
            <a:r>
              <a:rPr lang="en-US" sz="2400" baseline="-25000" smtClean="0">
                <a:sym typeface="Symbol" pitchFamily="18" charset="2"/>
              </a:rPr>
              <a:t>1</a:t>
            </a:r>
            <a:r>
              <a:rPr lang="en-US" sz="2400" smtClean="0">
                <a:sym typeface="Symbol" pitchFamily="18" charset="2"/>
              </a:rPr>
              <a:t>).   </a:t>
            </a:r>
          </a:p>
          <a:p>
            <a:pPr eaLnBrk="1" hangingPunct="1"/>
            <a:r>
              <a:rPr lang="en-US" sz="2400" smtClean="0">
                <a:sym typeface="Symbol" pitchFamily="18" charset="2"/>
              </a:rPr>
              <a:t>Thus Euler’s method uses a </a:t>
            </a:r>
          </a:p>
          <a:p>
            <a:pPr eaLnBrk="1" hangingPunct="1">
              <a:buFontTx/>
              <a:buNone/>
            </a:pPr>
            <a:r>
              <a:rPr lang="en-US" sz="2400" smtClean="0">
                <a:sym typeface="Symbol" pitchFamily="18" charset="2"/>
              </a:rPr>
              <a:t>	succession of tangent lines </a:t>
            </a:r>
          </a:p>
          <a:p>
            <a:pPr eaLnBrk="1" hangingPunct="1">
              <a:buFontTx/>
              <a:buNone/>
            </a:pPr>
            <a:r>
              <a:rPr lang="en-US" sz="2400" smtClean="0">
                <a:sym typeface="Symbol" pitchFamily="18" charset="2"/>
              </a:rPr>
              <a:t>	to a sequence of different</a:t>
            </a:r>
          </a:p>
          <a:p>
            <a:pPr eaLnBrk="1" hangingPunct="1">
              <a:buFontTx/>
              <a:buNone/>
            </a:pPr>
            <a:r>
              <a:rPr lang="en-US" sz="2400" smtClean="0">
                <a:sym typeface="Symbol" pitchFamily="18" charset="2"/>
              </a:rPr>
              <a:t>	solutions </a:t>
            </a:r>
            <a:r>
              <a:rPr lang="en-US" sz="2400" i="1" smtClean="0">
                <a:sym typeface="Symbol" pitchFamily="18" charset="2"/>
              </a:rPr>
              <a:t></a:t>
            </a:r>
            <a:r>
              <a:rPr lang="en-US" sz="2400" smtClean="0">
                <a:sym typeface="Symbol" pitchFamily="18" charset="2"/>
              </a:rPr>
              <a:t>, </a:t>
            </a:r>
            <a:r>
              <a:rPr lang="en-US" sz="2400" i="1" smtClean="0">
                <a:sym typeface="Symbol" pitchFamily="18" charset="2"/>
              </a:rPr>
              <a:t></a:t>
            </a:r>
            <a:r>
              <a:rPr lang="en-US" sz="2400" baseline="-25000" smtClean="0">
                <a:sym typeface="Symbol" pitchFamily="18" charset="2"/>
              </a:rPr>
              <a:t>1</a:t>
            </a:r>
            <a:r>
              <a:rPr lang="en-US" sz="2400" smtClean="0">
                <a:sym typeface="Symbol" pitchFamily="18" charset="2"/>
              </a:rPr>
              <a:t>, </a:t>
            </a:r>
            <a:r>
              <a:rPr lang="en-US" sz="2400" i="1" smtClean="0">
                <a:sym typeface="Symbol" pitchFamily="18" charset="2"/>
              </a:rPr>
              <a:t></a:t>
            </a:r>
            <a:r>
              <a:rPr lang="en-US" sz="2400" baseline="-25000" smtClean="0">
                <a:sym typeface="Symbol" pitchFamily="18" charset="2"/>
              </a:rPr>
              <a:t>2</a:t>
            </a:r>
            <a:r>
              <a:rPr lang="en-US" sz="2400" smtClean="0">
                <a:sym typeface="Symbol" pitchFamily="18" charset="2"/>
              </a:rPr>
              <a:t>,… of the</a:t>
            </a:r>
          </a:p>
          <a:p>
            <a:pPr eaLnBrk="1" hangingPunct="1">
              <a:buFontTx/>
              <a:buNone/>
            </a:pPr>
            <a:r>
              <a:rPr lang="en-US" sz="2400" smtClean="0">
                <a:sym typeface="Symbol" pitchFamily="18" charset="2"/>
              </a:rPr>
              <a:t>	differential equation.</a:t>
            </a:r>
          </a:p>
        </p:txBody>
      </p:sp>
      <p:pic>
        <p:nvPicPr>
          <p:cNvPr id="21508" name="Picture 5" descr="C:\b\BOYCEALL\Art\ch02\w033.jpg"/>
          <p:cNvPicPr>
            <a:picLocks noChangeAspect="1" noChangeArrowheads="1"/>
          </p:cNvPicPr>
          <p:nvPr/>
        </p:nvPicPr>
        <p:blipFill>
          <a:blip r:embed="rId2" cstate="print"/>
          <a:srcRect/>
          <a:stretch>
            <a:fillRect/>
          </a:stretch>
        </p:blipFill>
        <p:spPr bwMode="auto">
          <a:xfrm>
            <a:off x="5181600" y="4689475"/>
            <a:ext cx="3657600" cy="1927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1026"/>
          <p:cNvSpPr>
            <a:spLocks noGrp="1" noChangeArrowheads="1"/>
          </p:cNvSpPr>
          <p:nvPr>
            <p:ph type="title"/>
          </p:nvPr>
        </p:nvSpPr>
        <p:spPr/>
        <p:txBody>
          <a:bodyPr/>
          <a:lstStyle/>
          <a:p>
            <a:pPr eaLnBrk="1" hangingPunct="1"/>
            <a:r>
              <a:rPr lang="en-US" sz="3200" smtClean="0">
                <a:solidFill>
                  <a:srgbClr val="2125D7"/>
                </a:solidFill>
                <a:cs typeface="Times New Roman" pitchFamily="18" charset="0"/>
              </a:rPr>
              <a:t>Error Analysis Example:  </a:t>
            </a:r>
            <a:br>
              <a:rPr lang="en-US" sz="3200" smtClean="0">
                <a:solidFill>
                  <a:srgbClr val="2125D7"/>
                </a:solidFill>
                <a:cs typeface="Times New Roman" pitchFamily="18" charset="0"/>
              </a:rPr>
            </a:br>
            <a:r>
              <a:rPr lang="en-US" sz="3200" smtClean="0">
                <a:solidFill>
                  <a:srgbClr val="2125D7"/>
                </a:solidFill>
                <a:cs typeface="Times New Roman" pitchFamily="18" charset="0"/>
              </a:rPr>
              <a:t>Converging Family of Solutions   </a:t>
            </a:r>
            <a:r>
              <a:rPr lang="en-US" sz="2400" smtClean="0">
                <a:solidFill>
                  <a:srgbClr val="2125D7"/>
                </a:solidFill>
                <a:cs typeface="Times New Roman" pitchFamily="18" charset="0"/>
              </a:rPr>
              <a:t>(3 of 4)</a:t>
            </a:r>
          </a:p>
        </p:txBody>
      </p:sp>
      <p:sp>
        <p:nvSpPr>
          <p:cNvPr id="15364" name="Rectangle 1027"/>
          <p:cNvSpPr>
            <a:spLocks noGrp="1" noChangeArrowheads="1"/>
          </p:cNvSpPr>
          <p:nvPr>
            <p:ph type="body" idx="1"/>
          </p:nvPr>
        </p:nvSpPr>
        <p:spPr>
          <a:xfrm>
            <a:off x="762000" y="1676400"/>
            <a:ext cx="8229600" cy="5029200"/>
          </a:xfrm>
        </p:spPr>
        <p:txBody>
          <a:bodyPr/>
          <a:lstStyle/>
          <a:p>
            <a:pPr eaLnBrk="1" hangingPunct="1"/>
            <a:r>
              <a:rPr lang="en-US" sz="2400" smtClean="0">
                <a:sym typeface="Symbol" pitchFamily="18" charset="2"/>
              </a:rPr>
              <a:t>Since Euler’s method uses tangent lines to a sequence of different solutions, the accuracy after many steps depends on behavior of solutions passing through (</a:t>
            </a:r>
            <a:r>
              <a:rPr lang="en-US" sz="2400" i="1" smtClean="0">
                <a:sym typeface="Symbol" pitchFamily="18" charset="2"/>
              </a:rPr>
              <a:t>t</a:t>
            </a:r>
            <a:r>
              <a:rPr lang="en-US" sz="2400" i="1" baseline="-25000" smtClean="0">
                <a:sym typeface="Symbol" pitchFamily="18" charset="2"/>
              </a:rPr>
              <a:t>n</a:t>
            </a:r>
            <a:r>
              <a:rPr lang="en-US" sz="2400" smtClean="0">
                <a:sym typeface="Symbol" pitchFamily="18" charset="2"/>
              </a:rPr>
              <a:t>, </a:t>
            </a:r>
            <a:r>
              <a:rPr lang="en-US" sz="2400" i="1" smtClean="0">
                <a:sym typeface="Symbol" pitchFamily="18" charset="2"/>
              </a:rPr>
              <a:t>y</a:t>
            </a:r>
            <a:r>
              <a:rPr lang="en-US" sz="2400" i="1" baseline="-25000" smtClean="0">
                <a:sym typeface="Symbol" pitchFamily="18" charset="2"/>
              </a:rPr>
              <a:t>n</a:t>
            </a:r>
            <a:r>
              <a:rPr lang="en-US" sz="2400" smtClean="0">
                <a:sym typeface="Symbol" pitchFamily="18" charset="2"/>
              </a:rPr>
              <a:t>), </a:t>
            </a:r>
            <a:r>
              <a:rPr lang="en-US" sz="2400" i="1" smtClean="0">
                <a:sym typeface="Symbol" pitchFamily="18" charset="2"/>
              </a:rPr>
              <a:t>n</a:t>
            </a:r>
            <a:r>
              <a:rPr lang="en-US" sz="2400" smtClean="0">
                <a:sym typeface="Symbol" pitchFamily="18" charset="2"/>
              </a:rPr>
              <a:t> = 1, 2, 3, … </a:t>
            </a:r>
          </a:p>
          <a:p>
            <a:pPr eaLnBrk="1" hangingPunct="1"/>
            <a:r>
              <a:rPr lang="en-US" sz="2400" smtClean="0">
                <a:sym typeface="Symbol" pitchFamily="18" charset="2"/>
              </a:rPr>
              <a:t>For example, consider the following initial value problem:</a:t>
            </a:r>
          </a:p>
          <a:p>
            <a:pPr eaLnBrk="1" hangingPunct="1"/>
            <a:endParaRPr lang="en-US" sz="2400" smtClean="0">
              <a:sym typeface="Symbol" pitchFamily="18" charset="2"/>
            </a:endParaRPr>
          </a:p>
          <a:p>
            <a:pPr eaLnBrk="1" hangingPunct="1"/>
            <a:r>
              <a:rPr lang="en-US" sz="2400" smtClean="0">
                <a:sym typeface="Symbol" pitchFamily="18" charset="2"/>
              </a:rPr>
              <a:t>The direction field and graphs of a few solution curves are given below.  Note that it doesn’t matter which solutions we are approximating with tangent lines, as all solutions get closer to each other as </a:t>
            </a:r>
            <a:r>
              <a:rPr lang="en-US" sz="2400" i="1" smtClean="0">
                <a:sym typeface="Symbol" pitchFamily="18" charset="2"/>
              </a:rPr>
              <a:t>t</a:t>
            </a:r>
            <a:r>
              <a:rPr lang="en-US" sz="2400" smtClean="0">
                <a:sym typeface="Symbol" pitchFamily="18" charset="2"/>
              </a:rPr>
              <a:t> increases. </a:t>
            </a:r>
          </a:p>
          <a:p>
            <a:pPr eaLnBrk="1" hangingPunct="1"/>
            <a:r>
              <a:rPr lang="en-US" sz="2400" smtClean="0">
                <a:sym typeface="Symbol" pitchFamily="18" charset="2"/>
              </a:rPr>
              <a:t>Results of using Euler’s method</a:t>
            </a:r>
          </a:p>
          <a:p>
            <a:pPr eaLnBrk="1" hangingPunct="1">
              <a:buFontTx/>
              <a:buNone/>
            </a:pPr>
            <a:r>
              <a:rPr lang="en-US" sz="2400" smtClean="0">
                <a:sym typeface="Symbol" pitchFamily="18" charset="2"/>
              </a:rPr>
              <a:t>	for this equation are given in text. </a:t>
            </a:r>
          </a:p>
        </p:txBody>
      </p:sp>
      <p:graphicFrame>
        <p:nvGraphicFramePr>
          <p:cNvPr id="15362" name="Object 1024"/>
          <p:cNvGraphicFramePr>
            <a:graphicFrameLocks noChangeAspect="1"/>
          </p:cNvGraphicFramePr>
          <p:nvPr/>
        </p:nvGraphicFramePr>
        <p:xfrm>
          <a:off x="1295400" y="3276600"/>
          <a:ext cx="6781800" cy="434975"/>
        </p:xfrm>
        <a:graphic>
          <a:graphicData uri="http://schemas.openxmlformats.org/presentationml/2006/ole">
            <p:oleObj spid="_x0000_s15362" name="Equation" r:id="rId3" imgW="3555720" imgH="228600" progId="Equation.3">
              <p:embed/>
            </p:oleObj>
          </a:graphicData>
        </a:graphic>
      </p:graphicFrame>
      <p:pic>
        <p:nvPicPr>
          <p:cNvPr id="15365" name="Picture 1032"/>
          <p:cNvPicPr>
            <a:picLocks noChangeAspect="1" noChangeArrowheads="1"/>
          </p:cNvPicPr>
          <p:nvPr/>
        </p:nvPicPr>
        <p:blipFill>
          <a:blip r:embed="rId4" cstate="print"/>
          <a:srcRect/>
          <a:stretch>
            <a:fillRect/>
          </a:stretch>
        </p:blipFill>
        <p:spPr bwMode="auto">
          <a:xfrm>
            <a:off x="6248400" y="4991100"/>
            <a:ext cx="2514600" cy="1866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pPr eaLnBrk="1" hangingPunct="1"/>
            <a:r>
              <a:rPr lang="en-US" sz="3200" smtClean="0">
                <a:solidFill>
                  <a:srgbClr val="2125D7"/>
                </a:solidFill>
                <a:cs typeface="Times New Roman" pitchFamily="18" charset="0"/>
              </a:rPr>
              <a:t>Error Analysis Example:  </a:t>
            </a:r>
            <a:br>
              <a:rPr lang="en-US" sz="3200" smtClean="0">
                <a:solidFill>
                  <a:srgbClr val="2125D7"/>
                </a:solidFill>
                <a:cs typeface="Times New Roman" pitchFamily="18" charset="0"/>
              </a:rPr>
            </a:br>
            <a:r>
              <a:rPr lang="en-US" sz="3200" smtClean="0">
                <a:solidFill>
                  <a:srgbClr val="2125D7"/>
                </a:solidFill>
                <a:cs typeface="Times New Roman" pitchFamily="18" charset="0"/>
              </a:rPr>
              <a:t>Divergent Family of Solutions   </a:t>
            </a:r>
            <a:r>
              <a:rPr lang="en-US" sz="2400" smtClean="0">
                <a:solidFill>
                  <a:srgbClr val="2125D7"/>
                </a:solidFill>
                <a:cs typeface="Times New Roman" pitchFamily="18" charset="0"/>
              </a:rPr>
              <a:t>   (4 of 4)</a:t>
            </a:r>
          </a:p>
        </p:txBody>
      </p:sp>
      <p:sp>
        <p:nvSpPr>
          <p:cNvPr id="16388" name="Rectangle 3"/>
          <p:cNvSpPr>
            <a:spLocks noGrp="1" noChangeArrowheads="1"/>
          </p:cNvSpPr>
          <p:nvPr>
            <p:ph type="body" idx="1"/>
          </p:nvPr>
        </p:nvSpPr>
        <p:spPr>
          <a:xfrm>
            <a:off x="762000" y="1676400"/>
            <a:ext cx="8229600" cy="5029200"/>
          </a:xfrm>
        </p:spPr>
        <p:txBody>
          <a:bodyPr/>
          <a:lstStyle/>
          <a:p>
            <a:pPr eaLnBrk="1" hangingPunct="1"/>
            <a:r>
              <a:rPr lang="en-US" sz="2400" smtClean="0">
                <a:sym typeface="Symbol" pitchFamily="18" charset="2"/>
              </a:rPr>
              <a:t>Now consider the initial value problem for Example 2:</a:t>
            </a:r>
          </a:p>
          <a:p>
            <a:pPr eaLnBrk="1" hangingPunct="1"/>
            <a:endParaRPr lang="en-US" sz="2400" smtClean="0">
              <a:sym typeface="Symbol" pitchFamily="18" charset="2"/>
            </a:endParaRPr>
          </a:p>
          <a:p>
            <a:pPr eaLnBrk="1" hangingPunct="1"/>
            <a:r>
              <a:rPr lang="en-US" sz="2400" smtClean="0">
                <a:sym typeface="Symbol" pitchFamily="18" charset="2"/>
              </a:rPr>
              <a:t>The direction field and graphs of solution curves are given below.  Since the family of solutions is divergent, at each step of Euler’s method we are following a different solution than the previous step, with each solution separating from the desired one more and more as </a:t>
            </a:r>
            <a:r>
              <a:rPr lang="en-US" sz="2400" i="1" smtClean="0">
                <a:sym typeface="Symbol" pitchFamily="18" charset="2"/>
              </a:rPr>
              <a:t>t</a:t>
            </a:r>
            <a:r>
              <a:rPr lang="en-US" sz="2400" smtClean="0">
                <a:sym typeface="Symbol" pitchFamily="18" charset="2"/>
              </a:rPr>
              <a:t> increases. </a:t>
            </a:r>
          </a:p>
        </p:txBody>
      </p:sp>
      <p:graphicFrame>
        <p:nvGraphicFramePr>
          <p:cNvPr id="16386" name="Object 0"/>
          <p:cNvGraphicFramePr>
            <a:graphicFrameLocks noChangeAspect="1"/>
          </p:cNvGraphicFramePr>
          <p:nvPr/>
        </p:nvGraphicFramePr>
        <p:xfrm>
          <a:off x="1447800" y="2133600"/>
          <a:ext cx="5946775" cy="414338"/>
        </p:xfrm>
        <a:graphic>
          <a:graphicData uri="http://schemas.openxmlformats.org/presentationml/2006/ole">
            <p:oleObj spid="_x0000_s16386" name="Equation" r:id="rId3" imgW="3276360" imgH="228600" progId="Equation.3">
              <p:embed/>
            </p:oleObj>
          </a:graphicData>
        </a:graphic>
      </p:graphicFrame>
      <p:pic>
        <p:nvPicPr>
          <p:cNvPr id="16389" name="Picture 7"/>
          <p:cNvPicPr>
            <a:picLocks noChangeAspect="1" noChangeArrowheads="1"/>
          </p:cNvPicPr>
          <p:nvPr/>
        </p:nvPicPr>
        <p:blipFill>
          <a:blip r:embed="rId4" cstate="print"/>
          <a:srcRect/>
          <a:stretch>
            <a:fillRect/>
          </a:stretch>
        </p:blipFill>
        <p:spPr bwMode="auto">
          <a:xfrm>
            <a:off x="5943600" y="4513263"/>
            <a:ext cx="2933700" cy="2176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en-US" sz="3200" smtClean="0">
                <a:solidFill>
                  <a:srgbClr val="2125D7"/>
                </a:solidFill>
                <a:cs typeface="Times New Roman" pitchFamily="18" charset="0"/>
              </a:rPr>
              <a:t>Direction Fields</a:t>
            </a:r>
          </a:p>
        </p:txBody>
      </p:sp>
      <p:sp>
        <p:nvSpPr>
          <p:cNvPr id="2052" name="Rectangle 3"/>
          <p:cNvSpPr>
            <a:spLocks noGrp="1" noChangeArrowheads="1"/>
          </p:cNvSpPr>
          <p:nvPr>
            <p:ph type="body" idx="1"/>
          </p:nvPr>
        </p:nvSpPr>
        <p:spPr>
          <a:xfrm>
            <a:off x="914400" y="1676400"/>
            <a:ext cx="7916863" cy="4876800"/>
          </a:xfrm>
        </p:spPr>
        <p:txBody>
          <a:bodyPr/>
          <a:lstStyle/>
          <a:p>
            <a:pPr eaLnBrk="1" hangingPunct="1"/>
            <a:r>
              <a:rPr lang="en-US" sz="2400" smtClean="0"/>
              <a:t>For the first order initial value problem </a:t>
            </a:r>
          </a:p>
          <a:p>
            <a:pPr eaLnBrk="1" hangingPunct="1"/>
            <a:endParaRPr lang="en-US" sz="2400" smtClean="0"/>
          </a:p>
          <a:p>
            <a:pPr eaLnBrk="1" hangingPunct="1">
              <a:buFontTx/>
              <a:buNone/>
            </a:pPr>
            <a:r>
              <a:rPr lang="en-US" sz="2400" smtClean="0"/>
              <a:t>	we can sketch a direction field and visualize the behavior of solutions.  This has the advantage of being a relatively simple process, even for complicated equations.  However, direction fields do not lend themselves to quantitative computations or comparisons.</a:t>
            </a:r>
          </a:p>
        </p:txBody>
      </p:sp>
      <p:pic>
        <p:nvPicPr>
          <p:cNvPr id="2053" name="Picture 5"/>
          <p:cNvPicPr>
            <a:picLocks noChangeAspect="1" noChangeArrowheads="1"/>
          </p:cNvPicPr>
          <p:nvPr/>
        </p:nvPicPr>
        <p:blipFill>
          <a:blip r:embed="rId3" cstate="print"/>
          <a:srcRect/>
          <a:stretch>
            <a:fillRect/>
          </a:stretch>
        </p:blipFill>
        <p:spPr bwMode="auto">
          <a:xfrm>
            <a:off x="5181600" y="4724400"/>
            <a:ext cx="2476500" cy="1836738"/>
          </a:xfrm>
          <a:prstGeom prst="rect">
            <a:avLst/>
          </a:prstGeom>
          <a:noFill/>
          <a:ln w="9525">
            <a:noFill/>
            <a:miter lim="800000"/>
            <a:headEnd/>
            <a:tailEnd/>
          </a:ln>
        </p:spPr>
      </p:pic>
      <p:pic>
        <p:nvPicPr>
          <p:cNvPr id="2054" name="Picture 6"/>
          <p:cNvPicPr>
            <a:picLocks noChangeAspect="1" noChangeArrowheads="1"/>
          </p:cNvPicPr>
          <p:nvPr/>
        </p:nvPicPr>
        <p:blipFill>
          <a:blip r:embed="rId4" cstate="print"/>
          <a:srcRect/>
          <a:stretch>
            <a:fillRect/>
          </a:stretch>
        </p:blipFill>
        <p:spPr bwMode="auto">
          <a:xfrm>
            <a:off x="1676400" y="4724400"/>
            <a:ext cx="2476500" cy="1838325"/>
          </a:xfrm>
          <a:prstGeom prst="rect">
            <a:avLst/>
          </a:prstGeom>
          <a:noFill/>
          <a:ln w="9525">
            <a:noFill/>
            <a:miter lim="800000"/>
            <a:headEnd/>
            <a:tailEnd/>
          </a:ln>
        </p:spPr>
      </p:pic>
      <p:graphicFrame>
        <p:nvGraphicFramePr>
          <p:cNvPr id="2050" name="Object 1024"/>
          <p:cNvGraphicFramePr>
            <a:graphicFrameLocks noChangeAspect="1"/>
          </p:cNvGraphicFramePr>
          <p:nvPr/>
        </p:nvGraphicFramePr>
        <p:xfrm>
          <a:off x="2286000" y="2133600"/>
          <a:ext cx="2752725" cy="427038"/>
        </p:xfrm>
        <a:graphic>
          <a:graphicData uri="http://schemas.openxmlformats.org/presentationml/2006/ole">
            <p:oleObj spid="_x0000_s2050" name="Equation" r:id="rId5" imgW="1473120" imgH="228600" progId="Equation.3">
              <p:embed/>
            </p:oleObj>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3200" smtClean="0">
                <a:solidFill>
                  <a:srgbClr val="2125D7"/>
                </a:solidFill>
                <a:cs typeface="Times New Roman" pitchFamily="18" charset="0"/>
              </a:rPr>
              <a:t>Error Bounds and Numerical Methods</a:t>
            </a:r>
            <a:endParaRPr lang="en-US" sz="2400" smtClean="0">
              <a:solidFill>
                <a:srgbClr val="2125D7"/>
              </a:solidFill>
              <a:cs typeface="Times New Roman" pitchFamily="18" charset="0"/>
            </a:endParaRPr>
          </a:p>
        </p:txBody>
      </p:sp>
      <p:sp>
        <p:nvSpPr>
          <p:cNvPr id="22531" name="Rectangle 3"/>
          <p:cNvSpPr>
            <a:spLocks noGrp="1" noChangeArrowheads="1"/>
          </p:cNvSpPr>
          <p:nvPr>
            <p:ph type="body" idx="1"/>
          </p:nvPr>
        </p:nvSpPr>
        <p:spPr>
          <a:xfrm>
            <a:off x="762000" y="1676400"/>
            <a:ext cx="8229600" cy="4800600"/>
          </a:xfrm>
        </p:spPr>
        <p:txBody>
          <a:bodyPr/>
          <a:lstStyle/>
          <a:p>
            <a:pPr eaLnBrk="1" hangingPunct="1">
              <a:lnSpc>
                <a:spcPct val="90000"/>
              </a:lnSpc>
            </a:pPr>
            <a:r>
              <a:rPr lang="en-US" sz="2400" dirty="0" smtClean="0">
                <a:sym typeface="Symbol" pitchFamily="18" charset="2"/>
              </a:rPr>
              <a:t>In using a numerical procedure, keep in mind the question of whether the results are accurate enough to be useful.  </a:t>
            </a:r>
          </a:p>
          <a:p>
            <a:pPr eaLnBrk="1" hangingPunct="1">
              <a:lnSpc>
                <a:spcPct val="90000"/>
              </a:lnSpc>
            </a:pPr>
            <a:r>
              <a:rPr lang="en-US" sz="2400" dirty="0" smtClean="0">
                <a:sym typeface="Symbol" pitchFamily="18" charset="2"/>
              </a:rPr>
              <a:t>In our examples, we compared approximations with exact solutions.  However, numerical procedures are usually used when an exact solution is not available.  What is needed are bounds for (or estimates of) errors, which do not require knowledge of exact solution. There are more discussion on these issues and other numerical methods.</a:t>
            </a:r>
          </a:p>
          <a:p>
            <a:pPr eaLnBrk="1" hangingPunct="1">
              <a:lnSpc>
                <a:spcPct val="90000"/>
              </a:lnSpc>
            </a:pPr>
            <a:r>
              <a:rPr lang="en-US" sz="2400" dirty="0" smtClean="0">
                <a:sym typeface="Symbol" pitchFamily="18" charset="2"/>
              </a:rPr>
              <a:t>Since numerical approximations ideally reflect behavior </a:t>
            </a:r>
            <a:r>
              <a:rPr lang="en-US" sz="2400" smtClean="0">
                <a:sym typeface="Symbol" pitchFamily="18" charset="2"/>
              </a:rPr>
              <a:t>of solutions, </a:t>
            </a:r>
            <a:r>
              <a:rPr lang="en-US" sz="2400" dirty="0" smtClean="0">
                <a:sym typeface="Symbol" pitchFamily="18" charset="2"/>
              </a:rPr>
              <a:t>a member of a diverging family of solutions is harder to approximate than a member of a converging family.  </a:t>
            </a:r>
          </a:p>
          <a:p>
            <a:pPr eaLnBrk="1" hangingPunct="1">
              <a:lnSpc>
                <a:spcPct val="90000"/>
              </a:lnSpc>
            </a:pPr>
            <a:r>
              <a:rPr lang="en-US" sz="2400" dirty="0" smtClean="0">
                <a:sym typeface="Symbol" pitchFamily="18" charset="2"/>
              </a:rPr>
              <a:t>Also, direction fields are often a relatively easy first step in understanding behavior of solutions.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050"/>
          <p:cNvSpPr>
            <a:spLocks noGrp="1" noChangeArrowheads="1"/>
          </p:cNvSpPr>
          <p:nvPr>
            <p:ph type="title"/>
          </p:nvPr>
        </p:nvSpPr>
        <p:spPr/>
        <p:txBody>
          <a:bodyPr/>
          <a:lstStyle/>
          <a:p>
            <a:pPr eaLnBrk="1" hangingPunct="1"/>
            <a:r>
              <a:rPr lang="en-US" sz="3200" smtClean="0">
                <a:solidFill>
                  <a:srgbClr val="2125D7"/>
                </a:solidFill>
              </a:rPr>
              <a:t>Numerical Methods</a:t>
            </a:r>
          </a:p>
        </p:txBody>
      </p:sp>
      <p:sp>
        <p:nvSpPr>
          <p:cNvPr id="3076" name="Rectangle 2051"/>
          <p:cNvSpPr>
            <a:spLocks noGrp="1" noChangeArrowheads="1"/>
          </p:cNvSpPr>
          <p:nvPr>
            <p:ph type="body" idx="1"/>
          </p:nvPr>
        </p:nvSpPr>
        <p:spPr>
          <a:xfrm>
            <a:off x="838200" y="1676400"/>
            <a:ext cx="8153400" cy="4876800"/>
          </a:xfrm>
        </p:spPr>
        <p:txBody>
          <a:bodyPr/>
          <a:lstStyle/>
          <a:p>
            <a:pPr eaLnBrk="1" hangingPunct="1"/>
            <a:r>
              <a:rPr lang="en-US" sz="2400" dirty="0" smtClean="0"/>
              <a:t>For our first order initial value problem</a:t>
            </a:r>
          </a:p>
          <a:p>
            <a:pPr eaLnBrk="1" hangingPunct="1"/>
            <a:endParaRPr lang="en-US" sz="2400" dirty="0" smtClean="0"/>
          </a:p>
          <a:p>
            <a:pPr eaLnBrk="1" hangingPunct="1">
              <a:buFontTx/>
              <a:buNone/>
            </a:pPr>
            <a:r>
              <a:rPr lang="en-US" sz="2400" dirty="0" smtClean="0"/>
              <a:t>	an alternative is to compute approximate values of the solution </a:t>
            </a:r>
            <a:r>
              <a:rPr lang="en-US" sz="2400" i="1" dirty="0" smtClean="0"/>
              <a:t>y</a:t>
            </a:r>
            <a:r>
              <a:rPr lang="en-US" sz="2400" dirty="0" smtClean="0"/>
              <a:t> = </a:t>
            </a:r>
            <a:r>
              <a:rPr lang="en-US" sz="2400" i="1" dirty="0" smtClean="0">
                <a:sym typeface="Symbol" pitchFamily="18" charset="2"/>
              </a:rPr>
              <a:t></a:t>
            </a:r>
            <a:r>
              <a:rPr lang="en-US" sz="2400" dirty="0" smtClean="0">
                <a:sym typeface="Symbol" pitchFamily="18" charset="2"/>
              </a:rPr>
              <a:t>(</a:t>
            </a:r>
            <a:r>
              <a:rPr lang="en-US" sz="2400" i="1" dirty="0" smtClean="0">
                <a:sym typeface="Symbol" pitchFamily="18" charset="2"/>
              </a:rPr>
              <a:t>t</a:t>
            </a:r>
            <a:r>
              <a:rPr lang="en-US" sz="2400" dirty="0" smtClean="0">
                <a:sym typeface="Symbol" pitchFamily="18" charset="2"/>
              </a:rPr>
              <a:t>) </a:t>
            </a:r>
            <a:r>
              <a:rPr lang="en-US" sz="2400" dirty="0" smtClean="0"/>
              <a:t>at a selected set of</a:t>
            </a:r>
            <a:r>
              <a:rPr lang="en-US" sz="2400" dirty="0" smtClean="0">
                <a:sym typeface="Symbol" pitchFamily="18" charset="2"/>
              </a:rPr>
              <a:t> </a:t>
            </a:r>
            <a:r>
              <a:rPr lang="en-US" sz="2400" i="1" dirty="0" smtClean="0">
                <a:sym typeface="Symbol" pitchFamily="18" charset="2"/>
              </a:rPr>
              <a:t>t</a:t>
            </a:r>
            <a:r>
              <a:rPr lang="en-US" sz="2400" dirty="0" smtClean="0">
                <a:sym typeface="Symbol" pitchFamily="18" charset="2"/>
              </a:rPr>
              <a:t>-values.  </a:t>
            </a:r>
          </a:p>
          <a:p>
            <a:pPr eaLnBrk="1" hangingPunct="1"/>
            <a:r>
              <a:rPr lang="en-US" sz="2400" dirty="0" smtClean="0">
                <a:sym typeface="Symbol" pitchFamily="18" charset="2"/>
              </a:rPr>
              <a:t>Ideally, the approximate solution values will be accompanied by error bounds that ensure the level of accuracy. </a:t>
            </a:r>
          </a:p>
          <a:p>
            <a:pPr eaLnBrk="1" hangingPunct="1"/>
            <a:r>
              <a:rPr lang="en-US" sz="2400" dirty="0" smtClean="0">
                <a:sym typeface="Symbol" pitchFamily="18" charset="2"/>
              </a:rPr>
              <a:t>There are many numerical methods that produce numerical approximations to solutions of differential </a:t>
            </a:r>
            <a:r>
              <a:rPr lang="en-US" sz="2400" dirty="0" smtClean="0">
                <a:sym typeface="Symbol" pitchFamily="18" charset="2"/>
              </a:rPr>
              <a:t>equations (e. g., </a:t>
            </a:r>
            <a:r>
              <a:rPr lang="fr-FR" sz="2400" dirty="0" smtClean="0"/>
              <a:t>The Taylor Polynomial </a:t>
            </a:r>
            <a:r>
              <a:rPr lang="fr-FR" sz="2400" dirty="0" smtClean="0"/>
              <a:t>Approximation or </a:t>
            </a:r>
            <a:r>
              <a:rPr lang="fr-FR" sz="2400" dirty="0" err="1" smtClean="0"/>
              <a:t>Series</a:t>
            </a:r>
            <a:r>
              <a:rPr lang="fr-FR" sz="2400" dirty="0" smtClean="0"/>
              <a:t> </a:t>
            </a:r>
            <a:r>
              <a:rPr lang="fr-FR" sz="2400" dirty="0" smtClean="0"/>
              <a:t>Solutions in </a:t>
            </a:r>
            <a:r>
              <a:rPr lang="fr-FR" sz="2400" dirty="0" err="1" smtClean="0"/>
              <a:t>general</a:t>
            </a:r>
            <a:r>
              <a:rPr lang="fr-FR" sz="2400" dirty="0" smtClean="0"/>
              <a:t>)</a:t>
            </a:r>
            <a:r>
              <a:rPr lang="en-US" sz="2400" dirty="0" smtClean="0">
                <a:sym typeface="Symbol" pitchFamily="18" charset="2"/>
              </a:rPr>
              <a:t>.</a:t>
            </a:r>
            <a:endParaRPr lang="en-US" sz="2400" dirty="0" smtClean="0">
              <a:sym typeface="Symbol" pitchFamily="18" charset="2"/>
            </a:endParaRPr>
          </a:p>
          <a:p>
            <a:pPr eaLnBrk="1" hangingPunct="1"/>
            <a:r>
              <a:rPr lang="en-US" sz="2400" dirty="0" smtClean="0">
                <a:sym typeface="Symbol" pitchFamily="18" charset="2"/>
              </a:rPr>
              <a:t>Here, we examine the </a:t>
            </a:r>
            <a:r>
              <a:rPr lang="en-US" sz="2400" b="1" dirty="0" smtClean="0">
                <a:sym typeface="Symbol" pitchFamily="18" charset="2"/>
              </a:rPr>
              <a:t>tangent line method</a:t>
            </a:r>
            <a:r>
              <a:rPr lang="en-US" sz="2400" dirty="0" smtClean="0">
                <a:sym typeface="Symbol" pitchFamily="18" charset="2"/>
              </a:rPr>
              <a:t>, which is also called </a:t>
            </a:r>
            <a:r>
              <a:rPr lang="en-US" sz="2400" b="1" dirty="0" smtClean="0">
                <a:sym typeface="Symbol" pitchFamily="18" charset="2"/>
              </a:rPr>
              <a:t>Euler’s Method</a:t>
            </a:r>
            <a:r>
              <a:rPr lang="en-US" sz="2400" dirty="0" smtClean="0">
                <a:sym typeface="Symbol" pitchFamily="18" charset="2"/>
              </a:rPr>
              <a:t>.  </a:t>
            </a:r>
          </a:p>
        </p:txBody>
      </p:sp>
      <p:graphicFrame>
        <p:nvGraphicFramePr>
          <p:cNvPr id="3074" name="Object 2048"/>
          <p:cNvGraphicFramePr>
            <a:graphicFrameLocks noChangeAspect="1"/>
          </p:cNvGraphicFramePr>
          <p:nvPr/>
        </p:nvGraphicFramePr>
        <p:xfrm>
          <a:off x="2362200" y="2133600"/>
          <a:ext cx="2752725" cy="427038"/>
        </p:xfrm>
        <a:graphic>
          <a:graphicData uri="http://schemas.openxmlformats.org/presentationml/2006/ole">
            <p:oleObj spid="_x0000_s3074" name="Equation" r:id="rId3" imgW="1473120" imgH="228600"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2"/>
          <p:cNvSpPr>
            <a:spLocks noGrp="1" noChangeArrowheads="1"/>
          </p:cNvSpPr>
          <p:nvPr>
            <p:ph type="title"/>
          </p:nvPr>
        </p:nvSpPr>
        <p:spPr/>
        <p:txBody>
          <a:bodyPr/>
          <a:lstStyle/>
          <a:p>
            <a:pPr eaLnBrk="1" hangingPunct="1"/>
            <a:r>
              <a:rPr lang="en-US" sz="3200" smtClean="0">
                <a:solidFill>
                  <a:srgbClr val="2125D7"/>
                </a:solidFill>
              </a:rPr>
              <a:t>Euler’s Method: Tangent Line Approximation</a:t>
            </a:r>
          </a:p>
        </p:txBody>
      </p:sp>
      <p:sp>
        <p:nvSpPr>
          <p:cNvPr id="4102" name="Rectangle 3"/>
          <p:cNvSpPr>
            <a:spLocks noGrp="1" noChangeArrowheads="1"/>
          </p:cNvSpPr>
          <p:nvPr>
            <p:ph type="body" idx="1"/>
          </p:nvPr>
        </p:nvSpPr>
        <p:spPr>
          <a:xfrm>
            <a:off x="838200" y="1676400"/>
            <a:ext cx="8153400" cy="4876800"/>
          </a:xfrm>
        </p:spPr>
        <p:txBody>
          <a:bodyPr/>
          <a:lstStyle/>
          <a:p>
            <a:pPr eaLnBrk="1" hangingPunct="1"/>
            <a:r>
              <a:rPr lang="en-US" sz="2400" dirty="0" smtClean="0"/>
              <a:t>For the initial value problem </a:t>
            </a:r>
          </a:p>
          <a:p>
            <a:pPr eaLnBrk="1" hangingPunct="1"/>
            <a:endParaRPr lang="en-US" sz="2400" dirty="0" smtClean="0"/>
          </a:p>
          <a:p>
            <a:pPr eaLnBrk="1" hangingPunct="1">
              <a:buFontTx/>
              <a:buNone/>
            </a:pPr>
            <a:r>
              <a:rPr lang="en-US" sz="2400" dirty="0" smtClean="0"/>
              <a:t>	we begin by approximating solution </a:t>
            </a:r>
            <a:r>
              <a:rPr lang="en-US" sz="2400" i="1" dirty="0" smtClean="0"/>
              <a:t>y</a:t>
            </a:r>
            <a:r>
              <a:rPr lang="en-US" sz="2400" dirty="0" smtClean="0"/>
              <a:t> = </a:t>
            </a:r>
            <a:r>
              <a:rPr lang="en-US" sz="2400" i="1" dirty="0" smtClean="0">
                <a:sym typeface="Symbol" pitchFamily="18" charset="2"/>
              </a:rPr>
              <a:t></a:t>
            </a:r>
            <a:r>
              <a:rPr lang="en-US" sz="2400" dirty="0" smtClean="0">
                <a:sym typeface="Symbol" pitchFamily="18" charset="2"/>
              </a:rPr>
              <a:t>(</a:t>
            </a:r>
            <a:r>
              <a:rPr lang="en-US" sz="2400" i="1" dirty="0" smtClean="0">
                <a:sym typeface="Symbol" pitchFamily="18" charset="2"/>
              </a:rPr>
              <a:t>t</a:t>
            </a:r>
            <a:r>
              <a:rPr lang="en-US" sz="2400" dirty="0" smtClean="0">
                <a:sym typeface="Symbol" pitchFamily="18" charset="2"/>
              </a:rPr>
              <a:t>) </a:t>
            </a:r>
            <a:r>
              <a:rPr lang="en-US" sz="2400" dirty="0" smtClean="0"/>
              <a:t>at initial point </a:t>
            </a:r>
            <a:r>
              <a:rPr lang="en-US" sz="2400" i="1" dirty="0" smtClean="0">
                <a:sym typeface="Symbol" pitchFamily="18" charset="2"/>
              </a:rPr>
              <a:t>t</a:t>
            </a:r>
            <a:r>
              <a:rPr lang="en-US" sz="2400" baseline="-25000" dirty="0" smtClean="0">
                <a:sym typeface="Symbol" pitchFamily="18" charset="2"/>
              </a:rPr>
              <a:t>0</a:t>
            </a:r>
            <a:r>
              <a:rPr lang="en-US" sz="2400" dirty="0" smtClean="0">
                <a:sym typeface="Symbol" pitchFamily="18" charset="2"/>
              </a:rPr>
              <a:t>. </a:t>
            </a:r>
          </a:p>
          <a:p>
            <a:pPr eaLnBrk="1" hangingPunct="1"/>
            <a:r>
              <a:rPr lang="en-US" sz="2400" dirty="0" smtClean="0">
                <a:sym typeface="Symbol" pitchFamily="18" charset="2"/>
              </a:rPr>
              <a:t>The solution passes through initial point (</a:t>
            </a:r>
            <a:r>
              <a:rPr lang="en-US" sz="2400" i="1" dirty="0" smtClean="0">
                <a:sym typeface="Symbol" pitchFamily="18" charset="2"/>
              </a:rPr>
              <a:t>t</a:t>
            </a:r>
            <a:r>
              <a:rPr lang="en-US" sz="2400" baseline="-25000" dirty="0" smtClean="0">
                <a:sym typeface="Symbol" pitchFamily="18" charset="2"/>
              </a:rPr>
              <a:t>0</a:t>
            </a:r>
            <a:r>
              <a:rPr lang="en-US" sz="2400" dirty="0" smtClean="0">
                <a:sym typeface="Symbol" pitchFamily="18" charset="2"/>
              </a:rPr>
              <a:t>, </a:t>
            </a:r>
            <a:r>
              <a:rPr lang="en-US" sz="2400" i="1" dirty="0" smtClean="0">
                <a:sym typeface="Symbol" pitchFamily="18" charset="2"/>
              </a:rPr>
              <a:t>y</a:t>
            </a:r>
            <a:r>
              <a:rPr lang="en-US" sz="2400" baseline="-25000" dirty="0" smtClean="0">
                <a:sym typeface="Symbol" pitchFamily="18" charset="2"/>
              </a:rPr>
              <a:t>0</a:t>
            </a:r>
            <a:r>
              <a:rPr lang="en-US" sz="2400" dirty="0" smtClean="0">
                <a:sym typeface="Symbol" pitchFamily="18" charset="2"/>
              </a:rPr>
              <a:t>) with slope </a:t>
            </a:r>
          </a:p>
          <a:p>
            <a:pPr eaLnBrk="1" hangingPunct="1">
              <a:buFontTx/>
              <a:buNone/>
            </a:pPr>
            <a:r>
              <a:rPr lang="en-US" sz="2400" i="1" dirty="0" smtClean="0">
                <a:sym typeface="Symbol" pitchFamily="18" charset="2"/>
              </a:rPr>
              <a:t>	f</a:t>
            </a:r>
            <a:r>
              <a:rPr lang="en-US" sz="800" dirty="0" smtClean="0">
                <a:sym typeface="Symbol" pitchFamily="18" charset="2"/>
              </a:rPr>
              <a:t> </a:t>
            </a:r>
            <a:r>
              <a:rPr lang="en-US" sz="2400" dirty="0" smtClean="0">
                <a:sym typeface="Symbol" pitchFamily="18" charset="2"/>
              </a:rPr>
              <a:t>(</a:t>
            </a:r>
            <a:r>
              <a:rPr lang="en-US" sz="2400" i="1" dirty="0" smtClean="0">
                <a:sym typeface="Symbol" pitchFamily="18" charset="2"/>
              </a:rPr>
              <a:t>t</a:t>
            </a:r>
            <a:r>
              <a:rPr lang="en-US" sz="2400" baseline="-25000" dirty="0" smtClean="0">
                <a:sym typeface="Symbol" pitchFamily="18" charset="2"/>
              </a:rPr>
              <a:t>0</a:t>
            </a:r>
            <a:r>
              <a:rPr lang="en-US" sz="2400" dirty="0" smtClean="0">
                <a:sym typeface="Symbol" pitchFamily="18" charset="2"/>
              </a:rPr>
              <a:t>,</a:t>
            </a:r>
            <a:r>
              <a:rPr lang="en-US" sz="800" dirty="0" smtClean="0">
                <a:sym typeface="Symbol" pitchFamily="18" charset="2"/>
              </a:rPr>
              <a:t> </a:t>
            </a:r>
            <a:r>
              <a:rPr lang="en-US" sz="2400" i="1" dirty="0" smtClean="0">
                <a:sym typeface="Symbol" pitchFamily="18" charset="2"/>
              </a:rPr>
              <a:t>y</a:t>
            </a:r>
            <a:r>
              <a:rPr lang="en-US" sz="2400" baseline="-25000" dirty="0" smtClean="0">
                <a:sym typeface="Symbol" pitchFamily="18" charset="2"/>
              </a:rPr>
              <a:t>0</a:t>
            </a:r>
            <a:r>
              <a:rPr lang="en-US" sz="2400" dirty="0" smtClean="0">
                <a:sym typeface="Symbol" pitchFamily="18" charset="2"/>
              </a:rPr>
              <a:t>). T</a:t>
            </a:r>
            <a:r>
              <a:rPr lang="en-US" sz="2400" dirty="0" smtClean="0"/>
              <a:t>he line tangent to the solution at this initial point is</a:t>
            </a:r>
          </a:p>
          <a:p>
            <a:pPr eaLnBrk="1" hangingPunct="1">
              <a:buFontTx/>
              <a:buNone/>
            </a:pPr>
            <a:endParaRPr lang="en-US" sz="2400" dirty="0" smtClean="0"/>
          </a:p>
          <a:p>
            <a:pPr eaLnBrk="1" hangingPunct="1"/>
            <a:r>
              <a:rPr lang="en-US" sz="2400" dirty="0" smtClean="0"/>
              <a:t>The tangent line is a good approximation to the solution curve on an interval short enough.</a:t>
            </a:r>
          </a:p>
          <a:p>
            <a:pPr eaLnBrk="1" hangingPunct="1"/>
            <a:r>
              <a:rPr lang="en-US" sz="2400" dirty="0" smtClean="0"/>
              <a:t>Thus if </a:t>
            </a:r>
            <a:r>
              <a:rPr lang="en-US" sz="2400" i="1" dirty="0" smtClean="0">
                <a:sym typeface="Symbol" pitchFamily="18" charset="2"/>
              </a:rPr>
              <a:t>t</a:t>
            </a:r>
            <a:r>
              <a:rPr lang="en-US" sz="2400" baseline="-25000" dirty="0" smtClean="0">
                <a:sym typeface="Symbol" pitchFamily="18" charset="2"/>
              </a:rPr>
              <a:t>1</a:t>
            </a:r>
            <a:r>
              <a:rPr lang="en-US" sz="2400" dirty="0" smtClean="0">
                <a:sym typeface="Symbol" pitchFamily="18" charset="2"/>
              </a:rPr>
              <a:t> is close enough to </a:t>
            </a:r>
            <a:r>
              <a:rPr lang="en-US" sz="2400" i="1" dirty="0" smtClean="0">
                <a:sym typeface="Symbol" pitchFamily="18" charset="2"/>
              </a:rPr>
              <a:t>t</a:t>
            </a:r>
            <a:r>
              <a:rPr lang="en-US" sz="2400" baseline="-25000" dirty="0" smtClean="0">
                <a:sym typeface="Symbol" pitchFamily="18" charset="2"/>
              </a:rPr>
              <a:t>0</a:t>
            </a:r>
            <a:r>
              <a:rPr lang="en-US" sz="2400" dirty="0" smtClean="0">
                <a:sym typeface="Symbol" pitchFamily="18" charset="2"/>
              </a:rPr>
              <a:t>, </a:t>
            </a:r>
          </a:p>
          <a:p>
            <a:pPr eaLnBrk="1" hangingPunct="1">
              <a:buFontTx/>
              <a:buNone/>
            </a:pPr>
            <a:r>
              <a:rPr lang="en-US" sz="2400" dirty="0" smtClean="0">
                <a:sym typeface="Symbol" pitchFamily="18" charset="2"/>
              </a:rPr>
              <a:t>	we can approximate </a:t>
            </a:r>
            <a:r>
              <a:rPr lang="en-US" sz="2400" i="1" dirty="0" smtClean="0">
                <a:sym typeface="Symbol" pitchFamily="18" charset="2"/>
              </a:rPr>
              <a:t></a:t>
            </a:r>
            <a:r>
              <a:rPr lang="en-US" sz="2400" dirty="0" smtClean="0">
                <a:sym typeface="Symbol" pitchFamily="18" charset="2"/>
              </a:rPr>
              <a:t>(</a:t>
            </a:r>
            <a:r>
              <a:rPr lang="en-US" sz="2400" i="1" dirty="0" smtClean="0">
                <a:sym typeface="Symbol" pitchFamily="18" charset="2"/>
              </a:rPr>
              <a:t>t</a:t>
            </a:r>
            <a:r>
              <a:rPr lang="en-US" sz="2400" baseline="-25000" dirty="0" smtClean="0">
                <a:sym typeface="Symbol" pitchFamily="18" charset="2"/>
              </a:rPr>
              <a:t>1</a:t>
            </a:r>
            <a:r>
              <a:rPr lang="en-US" sz="2400" dirty="0" smtClean="0">
                <a:sym typeface="Symbol" pitchFamily="18" charset="2"/>
              </a:rPr>
              <a:t>) by </a:t>
            </a:r>
          </a:p>
        </p:txBody>
      </p:sp>
      <p:graphicFrame>
        <p:nvGraphicFramePr>
          <p:cNvPr id="4098" name="Object 1024"/>
          <p:cNvGraphicFramePr>
            <a:graphicFrameLocks noChangeAspect="1"/>
          </p:cNvGraphicFramePr>
          <p:nvPr/>
        </p:nvGraphicFramePr>
        <p:xfrm>
          <a:off x="1905000" y="3886200"/>
          <a:ext cx="2624138" cy="414338"/>
        </p:xfrm>
        <a:graphic>
          <a:graphicData uri="http://schemas.openxmlformats.org/presentationml/2006/ole">
            <p:oleObj spid="_x0000_s4098" name="Equation" r:id="rId3" imgW="1447560" imgH="228600" progId="Equation.3">
              <p:embed/>
            </p:oleObj>
          </a:graphicData>
        </a:graphic>
      </p:graphicFrame>
      <p:graphicFrame>
        <p:nvGraphicFramePr>
          <p:cNvPr id="4099" name="Object 1025"/>
          <p:cNvGraphicFramePr>
            <a:graphicFrameLocks noChangeAspect="1"/>
          </p:cNvGraphicFramePr>
          <p:nvPr/>
        </p:nvGraphicFramePr>
        <p:xfrm>
          <a:off x="1828800" y="2133600"/>
          <a:ext cx="2752725" cy="427038"/>
        </p:xfrm>
        <a:graphic>
          <a:graphicData uri="http://schemas.openxmlformats.org/presentationml/2006/ole">
            <p:oleObj spid="_x0000_s4099" name="Equation" r:id="rId4" imgW="1473120" imgH="228600" progId="Equation.3">
              <p:embed/>
            </p:oleObj>
          </a:graphicData>
        </a:graphic>
      </p:graphicFrame>
      <p:pic>
        <p:nvPicPr>
          <p:cNvPr id="4103" name="Picture 12" descr="C:\b\BOYCEALL\Art\ch02\w032.jpg"/>
          <p:cNvPicPr>
            <a:picLocks noChangeAspect="1" noChangeArrowheads="1"/>
          </p:cNvPicPr>
          <p:nvPr/>
        </p:nvPicPr>
        <p:blipFill>
          <a:blip r:embed="rId5" cstate="print"/>
          <a:srcRect b="30257"/>
          <a:stretch>
            <a:fillRect/>
          </a:stretch>
        </p:blipFill>
        <p:spPr bwMode="auto">
          <a:xfrm>
            <a:off x="5791200" y="4848225"/>
            <a:ext cx="3048000" cy="1884363"/>
          </a:xfrm>
          <a:prstGeom prst="rect">
            <a:avLst/>
          </a:prstGeom>
          <a:noFill/>
          <a:ln w="9525">
            <a:noFill/>
            <a:miter lim="800000"/>
            <a:headEnd/>
            <a:tailEnd/>
          </a:ln>
        </p:spPr>
      </p:pic>
      <p:graphicFrame>
        <p:nvGraphicFramePr>
          <p:cNvPr id="4100" name="Object 1026"/>
          <p:cNvGraphicFramePr>
            <a:graphicFrameLocks noChangeAspect="1"/>
          </p:cNvGraphicFramePr>
          <p:nvPr/>
        </p:nvGraphicFramePr>
        <p:xfrm>
          <a:off x="1600200" y="6096000"/>
          <a:ext cx="2762250" cy="414338"/>
        </p:xfrm>
        <a:graphic>
          <a:graphicData uri="http://schemas.openxmlformats.org/presentationml/2006/ole">
            <p:oleObj spid="_x0000_s4100" name="Equation" r:id="rId6" imgW="1523880" imgH="228600"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pPr eaLnBrk="1" hangingPunct="1"/>
            <a:r>
              <a:rPr lang="en-US" sz="3200" smtClean="0">
                <a:solidFill>
                  <a:srgbClr val="2125D7"/>
                </a:solidFill>
              </a:rPr>
              <a:t>Euler’s Formula</a:t>
            </a:r>
          </a:p>
        </p:txBody>
      </p:sp>
      <p:sp>
        <p:nvSpPr>
          <p:cNvPr id="5126" name="Rectangle 3"/>
          <p:cNvSpPr>
            <a:spLocks noGrp="1" noChangeArrowheads="1"/>
          </p:cNvSpPr>
          <p:nvPr>
            <p:ph type="body" idx="1"/>
          </p:nvPr>
        </p:nvSpPr>
        <p:spPr>
          <a:xfrm>
            <a:off x="914400" y="1676400"/>
            <a:ext cx="8077200" cy="4953000"/>
          </a:xfrm>
        </p:spPr>
        <p:txBody>
          <a:bodyPr/>
          <a:lstStyle/>
          <a:p>
            <a:pPr eaLnBrk="1" hangingPunct="1"/>
            <a:r>
              <a:rPr lang="en-US" sz="2400" smtClean="0"/>
              <a:t>For a point </a:t>
            </a:r>
            <a:r>
              <a:rPr lang="en-US" sz="2400" i="1" smtClean="0">
                <a:sym typeface="Symbol" pitchFamily="18" charset="2"/>
              </a:rPr>
              <a:t>t</a:t>
            </a:r>
            <a:r>
              <a:rPr lang="en-US" sz="2400" baseline="-25000" smtClean="0">
                <a:sym typeface="Symbol" pitchFamily="18" charset="2"/>
              </a:rPr>
              <a:t>2</a:t>
            </a:r>
            <a:r>
              <a:rPr lang="en-US" sz="2400" smtClean="0">
                <a:sym typeface="Symbol" pitchFamily="18" charset="2"/>
              </a:rPr>
              <a:t> close to </a:t>
            </a:r>
            <a:r>
              <a:rPr lang="en-US" sz="2400" i="1" smtClean="0">
                <a:sym typeface="Symbol" pitchFamily="18" charset="2"/>
              </a:rPr>
              <a:t>t</a:t>
            </a:r>
            <a:r>
              <a:rPr lang="en-US" sz="2400" baseline="-25000" smtClean="0">
                <a:sym typeface="Symbol" pitchFamily="18" charset="2"/>
              </a:rPr>
              <a:t>1</a:t>
            </a:r>
            <a:r>
              <a:rPr lang="en-US" sz="2400" smtClean="0">
                <a:sym typeface="Symbol" pitchFamily="18" charset="2"/>
              </a:rPr>
              <a:t>, we approximate </a:t>
            </a:r>
            <a:r>
              <a:rPr lang="en-US" sz="2400" i="1" smtClean="0">
                <a:sym typeface="Symbol" pitchFamily="18" charset="2"/>
              </a:rPr>
              <a:t></a:t>
            </a:r>
            <a:r>
              <a:rPr lang="en-US" sz="2400" smtClean="0">
                <a:sym typeface="Symbol" pitchFamily="18" charset="2"/>
              </a:rPr>
              <a:t>(</a:t>
            </a:r>
            <a:r>
              <a:rPr lang="en-US" sz="2400" i="1" smtClean="0">
                <a:sym typeface="Symbol" pitchFamily="18" charset="2"/>
              </a:rPr>
              <a:t>t</a:t>
            </a:r>
            <a:r>
              <a:rPr lang="en-US" sz="2400" baseline="-25000" smtClean="0">
                <a:sym typeface="Symbol" pitchFamily="18" charset="2"/>
              </a:rPr>
              <a:t>2</a:t>
            </a:r>
            <a:r>
              <a:rPr lang="en-US" sz="2400" smtClean="0">
                <a:sym typeface="Symbol" pitchFamily="18" charset="2"/>
              </a:rPr>
              <a:t>) using the line passing through (</a:t>
            </a:r>
            <a:r>
              <a:rPr lang="en-US" sz="2400" i="1" smtClean="0">
                <a:sym typeface="Symbol" pitchFamily="18" charset="2"/>
              </a:rPr>
              <a:t>t</a:t>
            </a:r>
            <a:r>
              <a:rPr lang="en-US" sz="2400" baseline="-25000" smtClean="0">
                <a:sym typeface="Symbol" pitchFamily="18" charset="2"/>
              </a:rPr>
              <a:t>1</a:t>
            </a:r>
            <a:r>
              <a:rPr lang="en-US" sz="2400" smtClean="0">
                <a:sym typeface="Symbol" pitchFamily="18" charset="2"/>
              </a:rPr>
              <a:t>, </a:t>
            </a:r>
            <a:r>
              <a:rPr lang="en-US" sz="2400" i="1" smtClean="0">
                <a:sym typeface="Symbol" pitchFamily="18" charset="2"/>
              </a:rPr>
              <a:t>y</a:t>
            </a:r>
            <a:r>
              <a:rPr lang="en-US" sz="2400" baseline="-25000" smtClean="0">
                <a:sym typeface="Symbol" pitchFamily="18" charset="2"/>
              </a:rPr>
              <a:t>1</a:t>
            </a:r>
            <a:r>
              <a:rPr lang="en-US" sz="2400" smtClean="0">
                <a:sym typeface="Symbol" pitchFamily="18" charset="2"/>
              </a:rPr>
              <a:t>) with slope </a:t>
            </a:r>
            <a:r>
              <a:rPr lang="en-US" sz="2400" i="1" smtClean="0">
                <a:sym typeface="Symbol" pitchFamily="18" charset="2"/>
              </a:rPr>
              <a:t>f</a:t>
            </a:r>
            <a:r>
              <a:rPr lang="en-US" sz="800" smtClean="0">
                <a:sym typeface="Symbol" pitchFamily="18" charset="2"/>
              </a:rPr>
              <a:t> </a:t>
            </a:r>
            <a:r>
              <a:rPr lang="en-US" sz="2400" smtClean="0">
                <a:sym typeface="Symbol" pitchFamily="18" charset="2"/>
              </a:rPr>
              <a:t>(</a:t>
            </a:r>
            <a:r>
              <a:rPr lang="en-US" sz="2400" i="1" smtClean="0">
                <a:sym typeface="Symbol" pitchFamily="18" charset="2"/>
              </a:rPr>
              <a:t>t</a:t>
            </a:r>
            <a:r>
              <a:rPr lang="en-US" sz="2400" baseline="-25000" smtClean="0">
                <a:sym typeface="Symbol" pitchFamily="18" charset="2"/>
              </a:rPr>
              <a:t>1</a:t>
            </a:r>
            <a:r>
              <a:rPr lang="en-US" sz="2400" smtClean="0">
                <a:sym typeface="Symbol" pitchFamily="18" charset="2"/>
              </a:rPr>
              <a:t>,</a:t>
            </a:r>
            <a:r>
              <a:rPr lang="en-US" sz="800" smtClean="0">
                <a:sym typeface="Symbol" pitchFamily="18" charset="2"/>
              </a:rPr>
              <a:t> </a:t>
            </a:r>
            <a:r>
              <a:rPr lang="en-US" sz="2400" i="1" smtClean="0">
                <a:sym typeface="Symbol" pitchFamily="18" charset="2"/>
              </a:rPr>
              <a:t>y</a:t>
            </a:r>
            <a:r>
              <a:rPr lang="en-US" sz="2400" baseline="-25000" smtClean="0">
                <a:sym typeface="Symbol" pitchFamily="18" charset="2"/>
              </a:rPr>
              <a:t>1</a:t>
            </a:r>
            <a:r>
              <a:rPr lang="en-US" sz="2400" smtClean="0">
                <a:sym typeface="Symbol" pitchFamily="18" charset="2"/>
              </a:rPr>
              <a:t>): </a:t>
            </a:r>
            <a:endParaRPr lang="en-US" sz="2400" smtClean="0"/>
          </a:p>
          <a:p>
            <a:pPr eaLnBrk="1" hangingPunct="1"/>
            <a:endParaRPr lang="en-US" sz="2400" smtClean="0"/>
          </a:p>
          <a:p>
            <a:pPr eaLnBrk="1" hangingPunct="1"/>
            <a:r>
              <a:rPr lang="en-US" sz="2400" smtClean="0"/>
              <a:t>Thus we create a sequence </a:t>
            </a:r>
            <a:r>
              <a:rPr lang="en-US" sz="2400" i="1" smtClean="0">
                <a:sym typeface="Symbol" pitchFamily="18" charset="2"/>
              </a:rPr>
              <a:t>y</a:t>
            </a:r>
            <a:r>
              <a:rPr lang="en-US" sz="2400" i="1" baseline="-25000" smtClean="0">
                <a:sym typeface="Symbol" pitchFamily="18" charset="2"/>
              </a:rPr>
              <a:t>n</a:t>
            </a:r>
            <a:r>
              <a:rPr lang="en-US" sz="2400" smtClean="0">
                <a:sym typeface="Symbol" pitchFamily="18" charset="2"/>
              </a:rPr>
              <a:t> of a</a:t>
            </a:r>
            <a:r>
              <a:rPr lang="en-US" sz="2400" smtClean="0"/>
              <a:t>pproximations to </a:t>
            </a:r>
            <a:r>
              <a:rPr lang="en-US" sz="2400" i="1" smtClean="0">
                <a:sym typeface="Symbol" pitchFamily="18" charset="2"/>
              </a:rPr>
              <a:t></a:t>
            </a:r>
            <a:r>
              <a:rPr lang="en-US" sz="2400" smtClean="0">
                <a:sym typeface="Symbol" pitchFamily="18" charset="2"/>
              </a:rPr>
              <a:t>(</a:t>
            </a:r>
            <a:r>
              <a:rPr lang="en-US" sz="2400" i="1" smtClean="0">
                <a:sym typeface="Symbol" pitchFamily="18" charset="2"/>
              </a:rPr>
              <a:t>t</a:t>
            </a:r>
            <a:r>
              <a:rPr lang="en-US" sz="2400" i="1" baseline="-25000" smtClean="0">
                <a:sym typeface="Symbol" pitchFamily="18" charset="2"/>
              </a:rPr>
              <a:t>n</a:t>
            </a:r>
            <a:r>
              <a:rPr lang="en-US" sz="2400" smtClean="0">
                <a:sym typeface="Symbol" pitchFamily="18" charset="2"/>
              </a:rPr>
              <a:t>)</a:t>
            </a:r>
            <a:r>
              <a:rPr lang="en-US" sz="2400" smtClean="0"/>
              <a:t>:</a:t>
            </a:r>
          </a:p>
          <a:p>
            <a:pPr eaLnBrk="1" hangingPunct="1"/>
            <a:endParaRPr lang="en-US" sz="2400" smtClean="0"/>
          </a:p>
          <a:p>
            <a:pPr eaLnBrk="1" hangingPunct="1"/>
            <a:endParaRPr lang="en-US" sz="2400" smtClean="0"/>
          </a:p>
          <a:p>
            <a:pPr eaLnBrk="1" hangingPunct="1"/>
            <a:endParaRPr lang="en-US" sz="2400" smtClean="0"/>
          </a:p>
          <a:p>
            <a:pPr eaLnBrk="1" hangingPunct="1"/>
            <a:endParaRPr lang="en-US" sz="1200" smtClean="0"/>
          </a:p>
          <a:p>
            <a:pPr eaLnBrk="1" hangingPunct="1">
              <a:buFontTx/>
              <a:buNone/>
            </a:pPr>
            <a:r>
              <a:rPr lang="en-US" sz="1200" smtClean="0"/>
              <a:t>	</a:t>
            </a:r>
          </a:p>
          <a:p>
            <a:pPr eaLnBrk="1" hangingPunct="1">
              <a:buFontTx/>
              <a:buNone/>
            </a:pPr>
            <a:r>
              <a:rPr lang="en-US" sz="2400" smtClean="0"/>
              <a:t>	where </a:t>
            </a:r>
            <a:r>
              <a:rPr lang="en-US" sz="2400" i="1" smtClean="0">
                <a:sym typeface="Symbol" pitchFamily="18" charset="2"/>
              </a:rPr>
              <a:t>f</a:t>
            </a:r>
            <a:r>
              <a:rPr lang="en-US" sz="2400" i="1" baseline="-25000" smtClean="0">
                <a:sym typeface="Symbol" pitchFamily="18" charset="2"/>
              </a:rPr>
              <a:t>n</a:t>
            </a:r>
            <a:r>
              <a:rPr lang="en-US" sz="2400" smtClean="0">
                <a:sym typeface="Symbol" pitchFamily="18" charset="2"/>
              </a:rPr>
              <a:t> = </a:t>
            </a:r>
            <a:r>
              <a:rPr lang="en-US" sz="2400" i="1" smtClean="0">
                <a:sym typeface="Symbol" pitchFamily="18" charset="2"/>
              </a:rPr>
              <a:t>f</a:t>
            </a:r>
            <a:r>
              <a:rPr lang="en-US" sz="800" smtClean="0">
                <a:sym typeface="Symbol" pitchFamily="18" charset="2"/>
              </a:rPr>
              <a:t> </a:t>
            </a:r>
            <a:r>
              <a:rPr lang="en-US" sz="2400" smtClean="0">
                <a:sym typeface="Symbol" pitchFamily="18" charset="2"/>
              </a:rPr>
              <a:t>(</a:t>
            </a:r>
            <a:r>
              <a:rPr lang="en-US" sz="2400" i="1" smtClean="0">
                <a:sym typeface="Symbol" pitchFamily="18" charset="2"/>
              </a:rPr>
              <a:t>t</a:t>
            </a:r>
            <a:r>
              <a:rPr lang="en-US" sz="2400" i="1" baseline="-25000" smtClean="0">
                <a:sym typeface="Symbol" pitchFamily="18" charset="2"/>
              </a:rPr>
              <a:t>n</a:t>
            </a:r>
            <a:r>
              <a:rPr lang="en-US" sz="2400" smtClean="0">
                <a:sym typeface="Symbol" pitchFamily="18" charset="2"/>
              </a:rPr>
              <a:t>,</a:t>
            </a:r>
            <a:r>
              <a:rPr lang="en-US" sz="800" smtClean="0">
                <a:sym typeface="Symbol" pitchFamily="18" charset="2"/>
              </a:rPr>
              <a:t> </a:t>
            </a:r>
            <a:r>
              <a:rPr lang="en-US" sz="2400" i="1" smtClean="0">
                <a:sym typeface="Symbol" pitchFamily="18" charset="2"/>
              </a:rPr>
              <a:t>y</a:t>
            </a:r>
            <a:r>
              <a:rPr lang="en-US" sz="2400" i="1" baseline="-25000" smtClean="0">
                <a:sym typeface="Symbol" pitchFamily="18" charset="2"/>
              </a:rPr>
              <a:t>n</a:t>
            </a:r>
            <a:r>
              <a:rPr lang="en-US" sz="2400" smtClean="0">
                <a:sym typeface="Symbol" pitchFamily="18" charset="2"/>
              </a:rPr>
              <a:t>).  </a:t>
            </a:r>
          </a:p>
          <a:p>
            <a:pPr eaLnBrk="1" hangingPunct="1"/>
            <a:r>
              <a:rPr lang="en-US" sz="2400" smtClean="0"/>
              <a:t>For a uniform step size </a:t>
            </a:r>
            <a:r>
              <a:rPr lang="en-US" sz="2400" i="1" smtClean="0"/>
              <a:t>h</a:t>
            </a:r>
            <a:r>
              <a:rPr lang="en-US" sz="2400" smtClean="0"/>
              <a:t> = </a:t>
            </a:r>
            <a:r>
              <a:rPr lang="en-US" sz="2400" i="1" smtClean="0">
                <a:sym typeface="Symbol" pitchFamily="18" charset="2"/>
              </a:rPr>
              <a:t>t</a:t>
            </a:r>
            <a:r>
              <a:rPr lang="en-US" sz="2400" i="1" baseline="-25000" smtClean="0">
                <a:sym typeface="Symbol" pitchFamily="18" charset="2"/>
              </a:rPr>
              <a:t>n</a:t>
            </a:r>
            <a:r>
              <a:rPr lang="en-US" sz="2400" smtClean="0">
                <a:sym typeface="Symbol" pitchFamily="18" charset="2"/>
              </a:rPr>
              <a:t> </a:t>
            </a:r>
            <a:r>
              <a:rPr lang="en-US" sz="2400" smtClean="0"/>
              <a:t>– </a:t>
            </a:r>
            <a:r>
              <a:rPr lang="en-US" sz="2400" i="1" smtClean="0">
                <a:sym typeface="Symbol" pitchFamily="18" charset="2"/>
              </a:rPr>
              <a:t>t</a:t>
            </a:r>
            <a:r>
              <a:rPr lang="en-US" sz="2400" i="1" baseline="-25000" smtClean="0">
                <a:sym typeface="Symbol" pitchFamily="18" charset="2"/>
              </a:rPr>
              <a:t>n</a:t>
            </a:r>
            <a:r>
              <a:rPr lang="en-US" sz="2400" baseline="-25000" smtClean="0">
                <a:sym typeface="Symbol" pitchFamily="18" charset="2"/>
              </a:rPr>
              <a:t>-1</a:t>
            </a:r>
            <a:r>
              <a:rPr lang="en-US" sz="2400" smtClean="0">
                <a:sym typeface="Symbol" pitchFamily="18" charset="2"/>
              </a:rPr>
              <a:t>, Euler’s formula becomes</a:t>
            </a:r>
            <a:endParaRPr lang="en-US" sz="2400" smtClean="0"/>
          </a:p>
        </p:txBody>
      </p:sp>
      <p:graphicFrame>
        <p:nvGraphicFramePr>
          <p:cNvPr id="5122" name="Object 1024"/>
          <p:cNvGraphicFramePr>
            <a:graphicFrameLocks noChangeAspect="1"/>
          </p:cNvGraphicFramePr>
          <p:nvPr/>
        </p:nvGraphicFramePr>
        <p:xfrm>
          <a:off x="1828800" y="3429000"/>
          <a:ext cx="2635250" cy="1649413"/>
        </p:xfrm>
        <a:graphic>
          <a:graphicData uri="http://schemas.openxmlformats.org/presentationml/2006/ole">
            <p:oleObj spid="_x0000_s5122" name="Equation" r:id="rId3" imgW="1460160" imgH="914400" progId="Equation.3">
              <p:embed/>
            </p:oleObj>
          </a:graphicData>
        </a:graphic>
      </p:graphicFrame>
      <p:graphicFrame>
        <p:nvGraphicFramePr>
          <p:cNvPr id="5123" name="Object 1025"/>
          <p:cNvGraphicFramePr>
            <a:graphicFrameLocks noChangeAspect="1"/>
          </p:cNvGraphicFramePr>
          <p:nvPr/>
        </p:nvGraphicFramePr>
        <p:xfrm>
          <a:off x="1905000" y="2514600"/>
          <a:ext cx="2667000" cy="384175"/>
        </p:xfrm>
        <a:graphic>
          <a:graphicData uri="http://schemas.openxmlformats.org/presentationml/2006/ole">
            <p:oleObj spid="_x0000_s5123" name="Equation" r:id="rId4" imgW="1498320" imgH="215640" progId="Equation.3">
              <p:embed/>
            </p:oleObj>
          </a:graphicData>
        </a:graphic>
      </p:graphicFrame>
      <p:graphicFrame>
        <p:nvGraphicFramePr>
          <p:cNvPr id="5124" name="Object 1026"/>
          <p:cNvGraphicFramePr>
            <a:graphicFrameLocks noChangeAspect="1"/>
          </p:cNvGraphicFramePr>
          <p:nvPr/>
        </p:nvGraphicFramePr>
        <p:xfrm>
          <a:off x="1905000" y="6019800"/>
          <a:ext cx="3581400" cy="457200"/>
        </p:xfrm>
        <a:graphic>
          <a:graphicData uri="http://schemas.openxmlformats.org/presentationml/2006/ole">
            <p:oleObj spid="_x0000_s5124" name="Equation" r:id="rId5" imgW="1790640" imgH="22860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pPr eaLnBrk="1" hangingPunct="1"/>
            <a:r>
              <a:rPr lang="en-US" sz="3200" smtClean="0">
                <a:solidFill>
                  <a:srgbClr val="2125D7"/>
                </a:solidFill>
              </a:rPr>
              <a:t>Euler Approximation</a:t>
            </a:r>
          </a:p>
        </p:txBody>
      </p:sp>
      <p:sp>
        <p:nvSpPr>
          <p:cNvPr id="6148" name="Rectangle 3"/>
          <p:cNvSpPr>
            <a:spLocks noGrp="1" noChangeArrowheads="1"/>
          </p:cNvSpPr>
          <p:nvPr>
            <p:ph type="body" idx="1"/>
          </p:nvPr>
        </p:nvSpPr>
        <p:spPr>
          <a:xfrm>
            <a:off x="838200" y="1676400"/>
            <a:ext cx="7772400" cy="4113213"/>
          </a:xfrm>
        </p:spPr>
        <p:txBody>
          <a:bodyPr/>
          <a:lstStyle/>
          <a:p>
            <a:pPr eaLnBrk="1" hangingPunct="1"/>
            <a:r>
              <a:rPr lang="en-US" sz="2400" smtClean="0"/>
              <a:t>To graph an Euler approximation, we plot the points </a:t>
            </a:r>
          </a:p>
          <a:p>
            <a:pPr eaLnBrk="1" hangingPunct="1">
              <a:buFontTx/>
              <a:buNone/>
            </a:pPr>
            <a:r>
              <a:rPr lang="en-US" sz="2400" smtClean="0"/>
              <a:t>	(</a:t>
            </a:r>
            <a:r>
              <a:rPr lang="en-US" sz="2400" i="1" smtClean="0"/>
              <a:t>t</a:t>
            </a:r>
            <a:r>
              <a:rPr lang="en-US" sz="2400" baseline="-25000" smtClean="0"/>
              <a:t>0</a:t>
            </a:r>
            <a:r>
              <a:rPr lang="en-US" sz="2400" smtClean="0"/>
              <a:t>, </a:t>
            </a:r>
            <a:r>
              <a:rPr lang="en-US" sz="2400" i="1" smtClean="0"/>
              <a:t>y</a:t>
            </a:r>
            <a:r>
              <a:rPr lang="en-US" sz="2400" baseline="-25000" smtClean="0"/>
              <a:t>0</a:t>
            </a:r>
            <a:r>
              <a:rPr lang="en-US" sz="2400" smtClean="0"/>
              <a:t>), (</a:t>
            </a:r>
            <a:r>
              <a:rPr lang="en-US" sz="2400" i="1" smtClean="0"/>
              <a:t>t</a:t>
            </a:r>
            <a:r>
              <a:rPr lang="en-US" sz="2400" baseline="-25000" smtClean="0"/>
              <a:t>1</a:t>
            </a:r>
            <a:r>
              <a:rPr lang="en-US" sz="2400" smtClean="0"/>
              <a:t>, </a:t>
            </a:r>
            <a:r>
              <a:rPr lang="en-US" sz="2400" i="1" smtClean="0"/>
              <a:t>y</a:t>
            </a:r>
            <a:r>
              <a:rPr lang="en-US" sz="2400" baseline="-25000" smtClean="0"/>
              <a:t>1</a:t>
            </a:r>
            <a:r>
              <a:rPr lang="en-US" sz="2400" smtClean="0"/>
              <a:t>),…, (</a:t>
            </a:r>
            <a:r>
              <a:rPr lang="en-US" sz="2400" i="1" smtClean="0"/>
              <a:t>t</a:t>
            </a:r>
            <a:r>
              <a:rPr lang="en-US" sz="2400" i="1" baseline="-25000" smtClean="0"/>
              <a:t>n</a:t>
            </a:r>
            <a:r>
              <a:rPr lang="en-US" sz="2400" smtClean="0"/>
              <a:t>, </a:t>
            </a:r>
            <a:r>
              <a:rPr lang="en-US" sz="2400" i="1" smtClean="0"/>
              <a:t>y</a:t>
            </a:r>
            <a:r>
              <a:rPr lang="en-US" sz="2400" i="1" baseline="-25000" smtClean="0"/>
              <a:t>n</a:t>
            </a:r>
            <a:r>
              <a:rPr lang="en-US" sz="2400" smtClean="0"/>
              <a:t>), and then connect these points with line segments. </a:t>
            </a:r>
          </a:p>
        </p:txBody>
      </p:sp>
      <p:graphicFrame>
        <p:nvGraphicFramePr>
          <p:cNvPr id="6146" name="Object 1024"/>
          <p:cNvGraphicFramePr>
            <a:graphicFrameLocks noChangeAspect="1"/>
          </p:cNvGraphicFramePr>
          <p:nvPr/>
        </p:nvGraphicFramePr>
        <p:xfrm>
          <a:off x="1689100" y="3048000"/>
          <a:ext cx="5081588" cy="422275"/>
        </p:xfrm>
        <a:graphic>
          <a:graphicData uri="http://schemas.openxmlformats.org/presentationml/2006/ole">
            <p:oleObj spid="_x0000_s6146" name="Equation" r:id="rId3" imgW="2743200" imgH="228600" progId="Equation.3">
              <p:embed/>
            </p:oleObj>
          </a:graphicData>
        </a:graphic>
      </p:graphicFrame>
      <p:pic>
        <p:nvPicPr>
          <p:cNvPr id="6149" name="Picture 10"/>
          <p:cNvPicPr>
            <a:picLocks noChangeAspect="1" noChangeArrowheads="1"/>
          </p:cNvPicPr>
          <p:nvPr/>
        </p:nvPicPr>
        <p:blipFill>
          <a:blip r:embed="rId4" cstate="print"/>
          <a:srcRect/>
          <a:stretch>
            <a:fillRect/>
          </a:stretch>
        </p:blipFill>
        <p:spPr bwMode="auto">
          <a:xfrm>
            <a:off x="5334000" y="4092575"/>
            <a:ext cx="3314700" cy="2460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p:txBody>
          <a:bodyPr/>
          <a:lstStyle/>
          <a:p>
            <a:pPr eaLnBrk="1" hangingPunct="1"/>
            <a:r>
              <a:rPr lang="en-US" sz="3200" smtClean="0">
                <a:solidFill>
                  <a:srgbClr val="2125D7"/>
                </a:solidFill>
              </a:rPr>
              <a:t>Example 1:  Euler’s Method</a:t>
            </a:r>
            <a:r>
              <a:rPr lang="en-US" sz="3600" smtClean="0">
                <a:solidFill>
                  <a:srgbClr val="2125D7"/>
                </a:solidFill>
              </a:rPr>
              <a:t>    </a:t>
            </a:r>
            <a:r>
              <a:rPr lang="en-US" sz="2400" smtClean="0">
                <a:solidFill>
                  <a:srgbClr val="2125D7"/>
                </a:solidFill>
              </a:rPr>
              <a:t>(1 of 3)</a:t>
            </a:r>
          </a:p>
        </p:txBody>
      </p:sp>
      <p:sp>
        <p:nvSpPr>
          <p:cNvPr id="7173" name="Rectangle 3"/>
          <p:cNvSpPr>
            <a:spLocks noGrp="1" noChangeArrowheads="1"/>
          </p:cNvSpPr>
          <p:nvPr>
            <p:ph type="body" sz="half" idx="1"/>
          </p:nvPr>
        </p:nvSpPr>
        <p:spPr>
          <a:xfrm>
            <a:off x="914400" y="1828800"/>
            <a:ext cx="7924800" cy="4113213"/>
          </a:xfrm>
        </p:spPr>
        <p:txBody>
          <a:bodyPr/>
          <a:lstStyle/>
          <a:p>
            <a:pPr eaLnBrk="1" hangingPunct="1"/>
            <a:r>
              <a:rPr lang="en-US" sz="2400" smtClean="0"/>
              <a:t>For the initial value problem</a:t>
            </a:r>
          </a:p>
          <a:p>
            <a:pPr eaLnBrk="1" hangingPunct="1"/>
            <a:endParaRPr lang="en-US" sz="2200" smtClean="0"/>
          </a:p>
          <a:p>
            <a:pPr eaLnBrk="1" hangingPunct="1">
              <a:buFontTx/>
              <a:buNone/>
            </a:pPr>
            <a:r>
              <a:rPr lang="en-US" sz="2400" smtClean="0"/>
              <a:t>	we can use Euler’s method with </a:t>
            </a:r>
            <a:r>
              <a:rPr lang="en-US" sz="2400" i="1" smtClean="0"/>
              <a:t>h</a:t>
            </a:r>
            <a:r>
              <a:rPr lang="en-US" sz="2400" smtClean="0"/>
              <a:t> = 0.2 to approximate the solution at </a:t>
            </a:r>
            <a:r>
              <a:rPr lang="en-US" sz="2400" i="1" smtClean="0"/>
              <a:t>t</a:t>
            </a:r>
            <a:r>
              <a:rPr lang="en-US" sz="2400" smtClean="0"/>
              <a:t> = 0.2, 0.4, 0.6, 0.8, and 1.0 as shown below.</a:t>
            </a:r>
            <a:r>
              <a:rPr lang="en-US" sz="2000" smtClean="0"/>
              <a:t>  </a:t>
            </a:r>
          </a:p>
        </p:txBody>
      </p:sp>
      <p:graphicFrame>
        <p:nvGraphicFramePr>
          <p:cNvPr id="7170" name="Object 0"/>
          <p:cNvGraphicFramePr>
            <a:graphicFrameLocks noChangeAspect="1"/>
          </p:cNvGraphicFramePr>
          <p:nvPr/>
        </p:nvGraphicFramePr>
        <p:xfrm>
          <a:off x="1295400" y="3581400"/>
          <a:ext cx="6991350" cy="1976438"/>
        </p:xfrm>
        <a:graphic>
          <a:graphicData uri="http://schemas.openxmlformats.org/presentationml/2006/ole">
            <p:oleObj spid="_x0000_s7170" name="Equation" r:id="rId3" imgW="4038480" imgH="1143000" progId="Equation.3">
              <p:embed/>
            </p:oleObj>
          </a:graphicData>
        </a:graphic>
      </p:graphicFrame>
      <p:graphicFrame>
        <p:nvGraphicFramePr>
          <p:cNvPr id="7171" name="Object 1"/>
          <p:cNvGraphicFramePr>
            <a:graphicFrameLocks noChangeAspect="1"/>
          </p:cNvGraphicFramePr>
          <p:nvPr/>
        </p:nvGraphicFramePr>
        <p:xfrm>
          <a:off x="1981200" y="2286000"/>
          <a:ext cx="3160713" cy="385763"/>
        </p:xfrm>
        <a:graphic>
          <a:graphicData uri="http://schemas.openxmlformats.org/presentationml/2006/ole">
            <p:oleObj spid="_x0000_s7171" name="Equation" r:id="rId4" imgW="1663560" imgH="20304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6"/>
          <p:cNvSpPr>
            <a:spLocks noGrp="1" noChangeArrowheads="1"/>
          </p:cNvSpPr>
          <p:nvPr>
            <p:ph type="title"/>
          </p:nvPr>
        </p:nvSpPr>
        <p:spPr/>
        <p:txBody>
          <a:bodyPr/>
          <a:lstStyle/>
          <a:p>
            <a:pPr eaLnBrk="1" hangingPunct="1"/>
            <a:r>
              <a:rPr lang="en-US" sz="3200" dirty="0" smtClean="0">
                <a:solidFill>
                  <a:srgbClr val="2125D7"/>
                </a:solidFill>
              </a:rPr>
              <a:t>Example 1:  Exact Solution    </a:t>
            </a:r>
            <a:r>
              <a:rPr lang="en-US" sz="2400" dirty="0" smtClean="0">
                <a:solidFill>
                  <a:srgbClr val="2125D7"/>
                </a:solidFill>
              </a:rPr>
              <a:t>(2 of 3)</a:t>
            </a:r>
          </a:p>
        </p:txBody>
      </p:sp>
      <p:sp>
        <p:nvSpPr>
          <p:cNvPr id="8196" name="Rectangle 1027"/>
          <p:cNvSpPr>
            <a:spLocks noGrp="1" noChangeArrowheads="1"/>
          </p:cNvSpPr>
          <p:nvPr>
            <p:ph type="body" idx="1"/>
          </p:nvPr>
        </p:nvSpPr>
        <p:spPr>
          <a:xfrm>
            <a:off x="1074737" y="1677987"/>
            <a:ext cx="7764463" cy="4113213"/>
          </a:xfrm>
        </p:spPr>
        <p:txBody>
          <a:bodyPr/>
          <a:lstStyle/>
          <a:p>
            <a:pPr eaLnBrk="1" hangingPunct="1">
              <a:buNone/>
            </a:pPr>
            <a:r>
              <a:rPr lang="en-US" sz="2400" dirty="0" smtClean="0"/>
              <a:t>Recall that we can find the exact solution to our IVP by the</a:t>
            </a:r>
          </a:p>
          <a:p>
            <a:pPr eaLnBrk="1" hangingPunct="1">
              <a:buNone/>
            </a:pPr>
            <a:r>
              <a:rPr lang="en-US" sz="2400" dirty="0" smtClean="0"/>
              <a:t>method of integrating factor:</a:t>
            </a:r>
          </a:p>
        </p:txBody>
      </p:sp>
      <p:graphicFrame>
        <p:nvGraphicFramePr>
          <p:cNvPr id="8194" name="Object 1024"/>
          <p:cNvGraphicFramePr>
            <a:graphicFrameLocks noChangeAspect="1"/>
          </p:cNvGraphicFramePr>
          <p:nvPr/>
        </p:nvGraphicFramePr>
        <p:xfrm>
          <a:off x="1143000" y="2809875"/>
          <a:ext cx="3352800" cy="2828925"/>
        </p:xfrm>
        <a:graphic>
          <a:graphicData uri="http://schemas.openxmlformats.org/presentationml/2006/ole">
            <p:oleObj spid="_x0000_s8194" name="Equation" r:id="rId3" imgW="1866600" imgH="1574640" progId="Equation.3">
              <p:embed/>
            </p:oleObj>
          </a:graphicData>
        </a:graphic>
      </p:graphicFrame>
      <p:pic>
        <p:nvPicPr>
          <p:cNvPr id="8197" name="Picture 1025"/>
          <p:cNvPicPr>
            <a:picLocks noChangeAspect="1" noChangeArrowheads="1"/>
          </p:cNvPicPr>
          <p:nvPr/>
        </p:nvPicPr>
        <p:blipFill>
          <a:blip r:embed="rId4" cstate="print"/>
          <a:srcRect/>
          <a:stretch>
            <a:fillRect/>
          </a:stretch>
        </p:blipFill>
        <p:spPr bwMode="auto">
          <a:xfrm>
            <a:off x="4953000" y="2590800"/>
            <a:ext cx="3886200" cy="3232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p:txBody>
          <a:bodyPr/>
          <a:lstStyle/>
          <a:p>
            <a:pPr eaLnBrk="1" hangingPunct="1"/>
            <a:r>
              <a:rPr lang="en-US" sz="3200" smtClean="0">
                <a:solidFill>
                  <a:srgbClr val="2125D7"/>
                </a:solidFill>
              </a:rPr>
              <a:t>Example 1:  Error Analysis  </a:t>
            </a:r>
            <a:r>
              <a:rPr lang="en-US" sz="2400" smtClean="0">
                <a:solidFill>
                  <a:srgbClr val="2125D7"/>
                </a:solidFill>
              </a:rPr>
              <a:t>(3 of 3)</a:t>
            </a:r>
          </a:p>
        </p:txBody>
      </p:sp>
      <p:sp>
        <p:nvSpPr>
          <p:cNvPr id="9221" name="Rectangle 3"/>
          <p:cNvSpPr>
            <a:spLocks noGrp="1" noChangeArrowheads="1"/>
          </p:cNvSpPr>
          <p:nvPr>
            <p:ph type="body" sz="half" idx="1"/>
          </p:nvPr>
        </p:nvSpPr>
        <p:spPr>
          <a:xfrm>
            <a:off x="838200" y="1676400"/>
            <a:ext cx="7700963" cy="4343400"/>
          </a:xfrm>
        </p:spPr>
        <p:txBody>
          <a:bodyPr/>
          <a:lstStyle/>
          <a:p>
            <a:pPr eaLnBrk="1" hangingPunct="1"/>
            <a:r>
              <a:rPr lang="en-US" sz="2400" dirty="0" smtClean="0"/>
              <a:t>From table below, we see that the errors start small, but get larger.  This is most likely due to the fact that the exact solution is not linear on [0, 1].  Note: </a:t>
            </a:r>
            <a:endParaRPr lang="en-US" sz="2000" dirty="0" smtClean="0"/>
          </a:p>
        </p:txBody>
      </p:sp>
      <p:graphicFrame>
        <p:nvGraphicFramePr>
          <p:cNvPr id="9218" name="Object 1024"/>
          <p:cNvGraphicFramePr>
            <a:graphicFrameLocks noChangeAspect="1"/>
          </p:cNvGraphicFramePr>
          <p:nvPr/>
        </p:nvGraphicFramePr>
        <p:xfrm>
          <a:off x="1143000" y="4038600"/>
          <a:ext cx="4784725" cy="1935163"/>
        </p:xfrm>
        <a:graphic>
          <a:graphicData uri="http://schemas.openxmlformats.org/presentationml/2006/ole">
            <p:oleObj spid="_x0000_s9218" name="Worksheet" r:id="rId3" imgW="3038454" imgH="1209572" progId="Excel.Sheet.8">
              <p:embed/>
            </p:oleObj>
          </a:graphicData>
        </a:graphic>
      </p:graphicFrame>
      <p:graphicFrame>
        <p:nvGraphicFramePr>
          <p:cNvPr id="9219" name="Object 1025"/>
          <p:cNvGraphicFramePr>
            <a:graphicFrameLocks noChangeAspect="1"/>
          </p:cNvGraphicFramePr>
          <p:nvPr/>
        </p:nvGraphicFramePr>
        <p:xfrm>
          <a:off x="1447800" y="3048000"/>
          <a:ext cx="4724400" cy="808038"/>
        </p:xfrm>
        <a:graphic>
          <a:graphicData uri="http://schemas.openxmlformats.org/presentationml/2006/ole">
            <p:oleObj spid="_x0000_s9219" name="Equation" r:id="rId4" imgW="2679480" imgH="457200" progId="Equation.3">
              <p:embed/>
            </p:oleObj>
          </a:graphicData>
        </a:graphic>
      </p:graphicFrame>
      <p:sp>
        <p:nvSpPr>
          <p:cNvPr id="9222" name="Rectangle 9"/>
          <p:cNvSpPr>
            <a:spLocks noChangeArrowheads="1"/>
          </p:cNvSpPr>
          <p:nvPr/>
        </p:nvSpPr>
        <p:spPr bwMode="auto">
          <a:xfrm>
            <a:off x="4441825" y="3198813"/>
            <a:ext cx="260350" cy="460375"/>
          </a:xfrm>
          <a:prstGeom prst="rect">
            <a:avLst/>
          </a:prstGeom>
          <a:noFill/>
          <a:ln w="9525">
            <a:noFill/>
            <a:miter lim="800000"/>
            <a:headEnd/>
            <a:tailEnd/>
          </a:ln>
        </p:spPr>
        <p:txBody>
          <a:bodyPr wrap="none">
            <a:spAutoFit/>
          </a:bodyPr>
          <a:lstStyle/>
          <a:p>
            <a:r>
              <a:rPr lang="en-US"/>
              <a:t> </a:t>
            </a:r>
          </a:p>
        </p:txBody>
      </p:sp>
      <p:pic>
        <p:nvPicPr>
          <p:cNvPr id="9223" name="Picture 9"/>
          <p:cNvPicPr>
            <a:picLocks noChangeAspect="1" noChangeArrowheads="1"/>
          </p:cNvPicPr>
          <p:nvPr/>
        </p:nvPicPr>
        <p:blipFill>
          <a:blip r:embed="rId5" cstate="print"/>
          <a:srcRect/>
          <a:stretch>
            <a:fillRect/>
          </a:stretch>
        </p:blipFill>
        <p:spPr bwMode="auto">
          <a:xfrm>
            <a:off x="6172200" y="4191000"/>
            <a:ext cx="2438400" cy="1752600"/>
          </a:xfrm>
          <a:prstGeom prst="rect">
            <a:avLst/>
          </a:prstGeom>
          <a:noFill/>
          <a:ln w="9525">
            <a:noFill/>
            <a:miter lim="800000"/>
            <a:headEnd/>
            <a:tailEnd/>
          </a:ln>
        </p:spPr>
      </p:pic>
      <p:sp>
        <p:nvSpPr>
          <p:cNvPr id="9224" name="TextBox 10"/>
          <p:cNvSpPr txBox="1">
            <a:spLocks noChangeArrowheads="1"/>
          </p:cNvSpPr>
          <p:nvPr/>
        </p:nvSpPr>
        <p:spPr bwMode="auto">
          <a:xfrm>
            <a:off x="6477000" y="3581400"/>
            <a:ext cx="1676400" cy="498475"/>
          </a:xfrm>
          <a:prstGeom prst="rect">
            <a:avLst/>
          </a:prstGeom>
          <a:noFill/>
          <a:ln w="9525">
            <a:noFill/>
            <a:miter lim="800000"/>
            <a:headEnd/>
            <a:tailEnd/>
          </a:ln>
        </p:spPr>
        <p:txBody>
          <a:bodyPr>
            <a:spAutoFit/>
          </a:bodyPr>
          <a:lstStyle/>
          <a:p>
            <a:r>
              <a:rPr lang="en-US" sz="1200"/>
              <a:t>Exact y in red</a:t>
            </a:r>
          </a:p>
          <a:p>
            <a:r>
              <a:rPr lang="en-US" sz="1200"/>
              <a:t>Approximate y in blue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xpedition">
  <a:themeElements>
    <a:clrScheme name="Expedition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fontScheme name="Expedi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Expedition 1">
        <a:dk1>
          <a:srgbClr val="000000"/>
        </a:dk1>
        <a:lt1>
          <a:srgbClr val="A7947B"/>
        </a:lt1>
        <a:dk2>
          <a:srgbClr val="482400"/>
        </a:dk2>
        <a:lt2>
          <a:srgbClr val="808080"/>
        </a:lt2>
        <a:accent1>
          <a:srgbClr val="DFD6C3"/>
        </a:accent1>
        <a:accent2>
          <a:srgbClr val="D69B80"/>
        </a:accent2>
        <a:accent3>
          <a:srgbClr val="D0C8BF"/>
        </a:accent3>
        <a:accent4>
          <a:srgbClr val="000000"/>
        </a:accent4>
        <a:accent5>
          <a:srgbClr val="ECE8DE"/>
        </a:accent5>
        <a:accent6>
          <a:srgbClr val="C28C73"/>
        </a:accent6>
        <a:hlink>
          <a:srgbClr val="993300"/>
        </a:hlink>
        <a:folHlink>
          <a:srgbClr val="666600"/>
        </a:folHlink>
      </a:clrScheme>
      <a:clrMap bg1="lt1" tx1="dk1" bg2="lt2" tx2="dk2" accent1="accent1" accent2="accent2" accent3="accent3" accent4="accent4" accent5="accent5" accent6="accent6" hlink="hlink" folHlink="folHlink"/>
    </a:extraClrScheme>
    <a:extraClrScheme>
      <a:clrScheme name="Expedition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clrMap bg1="lt1" tx1="dk1" bg2="lt2" tx2="dk2" accent1="accent1" accent2="accent2" accent3="accent3" accent4="accent4" accent5="accent5" accent6="accent6" hlink="hlink" folHlink="folHlink"/>
    </a:extraClrScheme>
    <a:extraClrScheme>
      <a:clrScheme name="Expedition 3">
        <a:dk1>
          <a:srgbClr val="000000"/>
        </a:dk1>
        <a:lt1>
          <a:srgbClr val="FFFFFF"/>
        </a:lt1>
        <a:dk2>
          <a:srgbClr val="000000"/>
        </a:dk2>
        <a:lt2>
          <a:srgbClr val="333333"/>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Expedition 4">
        <a:dk1>
          <a:srgbClr val="000000"/>
        </a:dk1>
        <a:lt1>
          <a:srgbClr val="9D7643"/>
        </a:lt1>
        <a:dk2>
          <a:srgbClr val="FFFFFF"/>
        </a:dk2>
        <a:lt2>
          <a:srgbClr val="554025"/>
        </a:lt2>
        <a:accent1>
          <a:srgbClr val="CAA966"/>
        </a:accent1>
        <a:accent2>
          <a:srgbClr val="8488AC"/>
        </a:accent2>
        <a:accent3>
          <a:srgbClr val="CCBDB0"/>
        </a:accent3>
        <a:accent4>
          <a:srgbClr val="000000"/>
        </a:accent4>
        <a:accent5>
          <a:srgbClr val="E1D1B8"/>
        </a:accent5>
        <a:accent6>
          <a:srgbClr val="777B9B"/>
        </a:accent6>
        <a:hlink>
          <a:srgbClr val="993300"/>
        </a:hlink>
        <a:folHlink>
          <a:srgbClr val="666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Designs\Expedition.pot</Template>
  <TotalTime>9119</TotalTime>
  <Words>974</Words>
  <Application>Microsoft Office PowerPoint</Application>
  <PresentationFormat>Affichage à l'écran (4:3)</PresentationFormat>
  <Paragraphs>156</Paragraphs>
  <Slides>20</Slides>
  <Notes>0</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20</vt:i4>
      </vt:variant>
    </vt:vector>
  </HeadingPairs>
  <TitlesOfParts>
    <vt:vector size="23" baseType="lpstr">
      <vt:lpstr>Expedition</vt:lpstr>
      <vt:lpstr>Equation</vt:lpstr>
      <vt:lpstr>Worksheet</vt:lpstr>
      <vt:lpstr>Last Class: Numerical Approximations:  Euler’s Method  </vt:lpstr>
      <vt:lpstr>Direction Fields</vt:lpstr>
      <vt:lpstr>Numerical Methods</vt:lpstr>
      <vt:lpstr>Euler’s Method: Tangent Line Approximation</vt:lpstr>
      <vt:lpstr>Euler’s Formula</vt:lpstr>
      <vt:lpstr>Euler Approximation</vt:lpstr>
      <vt:lpstr>Example 1:  Euler’s Method    (1 of 3)</vt:lpstr>
      <vt:lpstr>Example 1:  Exact Solution    (2 of 3)</vt:lpstr>
      <vt:lpstr>Example 1:  Error Analysis  (3 of 3)</vt:lpstr>
      <vt:lpstr>Example 2:  Euler’s Method  (1 of 3)</vt:lpstr>
      <vt:lpstr>Example 2:  Euler’s Method  (2 of 3)</vt:lpstr>
      <vt:lpstr>Example 2:  Euler’s Method  (3 of 3)</vt:lpstr>
      <vt:lpstr>Example 3:  Euler’s Method  (1 of 3)</vt:lpstr>
      <vt:lpstr>Example 3:  Error Analysis  (2 of 3)</vt:lpstr>
      <vt:lpstr>Example 3:  Error Analysis &amp; Graphs  (3 of 3)</vt:lpstr>
      <vt:lpstr>General Error Analysis Discussion   (1 of 4)</vt:lpstr>
      <vt:lpstr>General Error Analysis Discussion   (2 of 4)</vt:lpstr>
      <vt:lpstr>Error Analysis Example:   Converging Family of Solutions   (3 of 4)</vt:lpstr>
      <vt:lpstr>Error Analysis Example:   Divergent Family of Solutions      (4 of 4)</vt:lpstr>
      <vt:lpstr>Error Bounds and Numerical Methods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260</dc:title>
  <dc:creator>Phil Gustafson</dc:creator>
  <cp:lastModifiedBy>user</cp:lastModifiedBy>
  <cp:revision>514</cp:revision>
  <cp:lastPrinted>1601-01-01T00:00:00Z</cp:lastPrinted>
  <dcterms:created xsi:type="dcterms:W3CDTF">2001-08-11T18:03:30Z</dcterms:created>
  <dcterms:modified xsi:type="dcterms:W3CDTF">2017-02-07T08:04:28Z</dcterms:modified>
</cp:coreProperties>
</file>